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Masters/slideMaster17.xml" ContentType="application/vnd.openxmlformats-officedocument.presentationml.slideMaster+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theme/theme18.xml" ContentType="application/vnd.openxmlformats-officedocument.them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heme/theme16.xml" ContentType="application/vnd.openxmlformats-officedocument.them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commentAuthors.xml" ContentType="application/vnd.openxmlformats-officedocument.presentationml.commentAuthors+xml"/>
  <Override PartName="/ppt/theme/theme14.xml" ContentType="application/vnd.openxmlformats-officedocument.theme+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Masters/slideMaster18.xml" ContentType="application/vnd.openxmlformats-officedocument.presentationml.slideMaster+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19.xml" ContentType="application/vnd.openxmlformats-officedocument.theme+xml"/>
  <Override PartName="/docProps/app.xml" ContentType="application/vnd.openxmlformats-officedocument.extended-properties+xml"/>
  <Override PartName="/ppt/slideMasters/slideMaster14.xml" ContentType="application/vnd.openxmlformats-officedocument.presentationml.slideMaster+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notesSlides/notesSlide8.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69" r:id="rId3"/>
    <p:sldMasterId id="2147483687" r:id="rId4"/>
    <p:sldMasterId id="2147483672" r:id="rId5"/>
    <p:sldMasterId id="2147483676" r:id="rId6"/>
    <p:sldMasterId id="2147483679" r:id="rId7"/>
    <p:sldMasterId id="2147483682" r:id="rId8"/>
    <p:sldMasterId id="2147483685" r:id="rId9"/>
    <p:sldMasterId id="2147483692" r:id="rId10"/>
    <p:sldMasterId id="2147483698" r:id="rId11"/>
    <p:sldMasterId id="2147483702" r:id="rId12"/>
    <p:sldMasterId id="2147483705" r:id="rId13"/>
    <p:sldMasterId id="2147483708" r:id="rId14"/>
    <p:sldMasterId id="2147483713" r:id="rId15"/>
    <p:sldMasterId id="2147483716" r:id="rId16"/>
    <p:sldMasterId id="2147483719" r:id="rId17"/>
    <p:sldMasterId id="2147483722" r:id="rId18"/>
  </p:sldMasterIdLst>
  <p:notesMasterIdLst>
    <p:notesMasterId r:id="rId31"/>
  </p:notesMasterIdLst>
  <p:sldIdLst>
    <p:sldId id="302" r:id="rId19"/>
    <p:sldId id="303" r:id="rId20"/>
    <p:sldId id="304" r:id="rId21"/>
    <p:sldId id="305" r:id="rId22"/>
    <p:sldId id="306" r:id="rId23"/>
    <p:sldId id="331" r:id="rId24"/>
    <p:sldId id="332" r:id="rId25"/>
    <p:sldId id="333" r:id="rId26"/>
    <p:sldId id="309" r:id="rId27"/>
    <p:sldId id="311" r:id="rId28"/>
    <p:sldId id="335" r:id="rId29"/>
    <p:sldId id="334" r:id="rId30"/>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initials="K"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0033"/>
  </p:clrMru>
  <p:extLst>
    <p:ext uri="{E76CE94A-603C-4142-B9EB-6D1370010A27}">
      <p14:discardImageEditData xmlns:p14="http://schemas.microsoft.com/office/powerpoint/2010/main" xmlns="" val="1"/>
    </p:ext>
    <p:ext uri="{D31A062A-798A-4329-ABDD-BBA856620510}">
      <p14:defaultImageDpi xmlns:p14="http://schemas.microsoft.com/office/powerpoint/2010/main" xmlns="" val="15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15620"/>
    <p:restoredTop sz="87994" autoAdjust="0"/>
  </p:normalViewPr>
  <p:slideViewPr>
    <p:cSldViewPr>
      <p:cViewPr varScale="1">
        <p:scale>
          <a:sx n="91" d="100"/>
          <a:sy n="91" d="100"/>
        </p:scale>
        <p:origin x="-564" y="-114"/>
      </p:cViewPr>
      <p:guideLst>
        <p:guide orient="horz" pos="2160"/>
        <p:guide pos="2880"/>
      </p:guideLst>
    </p:cSldViewPr>
  </p:slideViewPr>
  <p:notesTextViewPr>
    <p:cViewPr>
      <p:scale>
        <a:sx n="1" d="1"/>
        <a:sy n="1" d="1"/>
      </p:scale>
      <p:origin x="0" y="0"/>
    </p:cViewPr>
  </p:notesTextViewPr>
  <p:sorterViewPr>
    <p:cViewPr>
      <p:scale>
        <a:sx n="90" d="100"/>
        <a:sy n="9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B93DEE-6DC7-4019-B2E9-0C4238D5EE49}" type="datetimeFigureOut">
              <a:rPr lang="en-US" smtClean="0"/>
              <a:pPr/>
              <a:t>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5D073-3400-42D1-88BB-37DC21B29C49}" type="slidenum">
              <a:rPr lang="en-US" smtClean="0"/>
              <a:pPr/>
              <a:t>‹#›</a:t>
            </a:fld>
            <a:endParaRPr lang="en-US"/>
          </a:p>
        </p:txBody>
      </p:sp>
    </p:spTree>
    <p:extLst>
      <p:ext uri="{BB962C8B-B14F-4D97-AF65-F5344CB8AC3E}">
        <p14:creationId xmlns:p14="http://schemas.microsoft.com/office/powerpoint/2010/main" xmlns="" val="194072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EE036C4C-9822-408E-B354-0C7BBA18B408}" type="slidenum">
              <a:rPr lang="en-US" smtClean="0"/>
              <a:pPr/>
              <a:t>1</a:t>
            </a:fld>
            <a:endParaRPr lang="en-US" smtClean="0"/>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r>
              <a:rPr lang="en-US" dirty="0" smtClean="0"/>
              <a:t>We borrowed many Mathematical concepts to help us understanding the Economics concept.   Among them is the concept of variables and slope.</a:t>
            </a:r>
          </a:p>
          <a:p>
            <a:r>
              <a:rPr lang="en-US" dirty="0" smtClean="0"/>
              <a:t>In this case:  y-variable is a function of x-variable.  Or y = f {x}.  Y-variable is called the dependent variable, because its changes depend on the changes on x-variable (or the independent variable or explanatory variable).    </a:t>
            </a:r>
          </a:p>
          <a:p>
            <a:r>
              <a:rPr lang="en-US" dirty="0" smtClean="0"/>
              <a:t>Example: Number of sodas sold  is determined by (or a function of) temperature outside.  The warmer the temperature, the more sodas sold (as people are looking for cold drinks).    When we collected data on the relationship between the temperature and sodas, we will see that there is a “positive correlation”, as they tend to move together (in the same direction) or the curve is “upward sloping”.</a:t>
            </a:r>
          </a:p>
        </p:txBody>
      </p:sp>
    </p:spTree>
    <p:extLst>
      <p:ext uri="{BB962C8B-B14F-4D97-AF65-F5344CB8AC3E}">
        <p14:creationId xmlns:p14="http://schemas.microsoft.com/office/powerpoint/2010/main" xmlns="" val="1590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C9B36C7F-FD8D-4DB7-9649-B48FE9BC5220}" type="slidenum">
              <a:rPr lang="en-US" smtClean="0"/>
              <a:pPr/>
              <a:t>2</a:t>
            </a:fld>
            <a:endParaRPr lang="en-US" smtClean="0"/>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r>
              <a:rPr lang="en-US" dirty="0" smtClean="0"/>
              <a:t>Panel a) shows a “positive correlation”, as they (y and x variables) tend to “move” together (in the same direction) or the curve is “upward sloping”.</a:t>
            </a:r>
          </a:p>
          <a:p>
            <a:r>
              <a:rPr lang="en-US" dirty="0" smtClean="0"/>
              <a:t>Panel b) shows a “negative correlation”, as x and y move in the opposite direction: when outside temperature is higher, less people buy hot drinks; and when the temperature is cooler (lower), more people buy hot drinks.  The line is called downward sloping.</a:t>
            </a:r>
          </a:p>
        </p:txBody>
      </p:sp>
    </p:spTree>
    <p:extLst>
      <p:ext uri="{BB962C8B-B14F-4D97-AF65-F5344CB8AC3E}">
        <p14:creationId xmlns:p14="http://schemas.microsoft.com/office/powerpoint/2010/main" xmlns="" val="264002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7774664-D428-4E18-B135-49631F51BD3C}" type="slidenum">
              <a:rPr lang="en-US" smtClean="0"/>
              <a:pPr/>
              <a:t>3</a:t>
            </a:fld>
            <a:endParaRPr lang="en-US" smtClean="0"/>
          </a:p>
        </p:txBody>
      </p:sp>
      <p:sp>
        <p:nvSpPr>
          <p:cNvPr id="106499" name="Rectangle 2"/>
          <p:cNvSpPr>
            <a:spLocks noGrp="1" noRot="1" noChangeAspect="1" noChangeArrowheads="1" noTextEdit="1"/>
          </p:cNvSpPr>
          <p:nvPr>
            <p:ph type="sldImg"/>
          </p:nvPr>
        </p:nvSpPr>
        <p:spPr>
          <a:solidFill>
            <a:srgbClr val="FFFFFF"/>
          </a:solidFill>
          <a:ln/>
        </p:spPr>
      </p:sp>
      <p:sp>
        <p:nvSpPr>
          <p:cNvPr id="106500"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r>
              <a:rPr lang="en-US" smtClean="0"/>
              <a:t>The coordinates (x,y) and the slope.</a:t>
            </a:r>
          </a:p>
          <a:p>
            <a:r>
              <a:rPr lang="en-US" smtClean="0"/>
              <a:t>Panel (a):   Point A coordinates (10,25), and point B coordinates (20,20).  The slope = (y2-y1)/(x2-x1) = (25-20)/(10-20)= - ½</a:t>
            </a:r>
          </a:p>
          <a:p>
            <a:r>
              <a:rPr lang="en-US" smtClean="0"/>
              <a:t>Panel (b):   as shown above.</a:t>
            </a:r>
          </a:p>
          <a:p>
            <a:r>
              <a:rPr lang="en-US" smtClean="0"/>
              <a:t>The slope shows 2 things: (1) sign (positive or negative); and (2) size (or magnitude): the larger the number (regardless the sign) means the curve is steeper; the smaller the number, the curve is flatter.  </a:t>
            </a:r>
          </a:p>
        </p:txBody>
      </p:sp>
    </p:spTree>
    <p:extLst>
      <p:ext uri="{BB962C8B-B14F-4D97-AF65-F5344CB8AC3E}">
        <p14:creationId xmlns:p14="http://schemas.microsoft.com/office/powerpoint/2010/main" xmlns="" val="142832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673F98B3-E149-46B9-B7FC-C2B8A2E39A79}" type="slidenum">
              <a:rPr lang="en-US" smtClean="0"/>
              <a:pPr/>
              <a:t>4</a:t>
            </a:fld>
            <a:endParaRPr lang="en-US" smtClean="0"/>
          </a:p>
        </p:txBody>
      </p:sp>
      <p:sp>
        <p:nvSpPr>
          <p:cNvPr id="107523" name="Rectangle 2"/>
          <p:cNvSpPr>
            <a:spLocks noGrp="1" noRot="1" noChangeAspect="1" noChangeArrowheads="1" noTextEdit="1"/>
          </p:cNvSpPr>
          <p:nvPr>
            <p:ph type="sldImg"/>
          </p:nvPr>
        </p:nvSpPr>
        <p:spPr>
          <a:solidFill>
            <a:srgbClr val="FFFFFF"/>
          </a:solidFill>
          <a:ln/>
        </p:spPr>
      </p:sp>
      <p:sp>
        <p:nvSpPr>
          <p:cNvPr id="107524"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r>
              <a:rPr lang="en-US" smtClean="0"/>
              <a:t>For a “Linear” curve, we just need two points (A and B) as in the previous slide, to determine the slope of the curve, because  a linear curve has the same slope at any points on that curve. </a:t>
            </a:r>
          </a:p>
          <a:p>
            <a:r>
              <a:rPr lang="en-US" smtClean="0"/>
              <a:t>But for “Non-Linear”, the slope is not constant (changing) as we move along the curve, depending on the shape of the curve. </a:t>
            </a:r>
          </a:p>
          <a:p>
            <a:r>
              <a:rPr lang="en-US" smtClean="0"/>
              <a:t>Panel (a) shows a curve that is positive slope (upward sloping) but as we move to the right on the x-axis, the slope is increasing (it becomes “steeper), hence we call it “positive increasing slope”</a:t>
            </a:r>
          </a:p>
          <a:p>
            <a:r>
              <a:rPr lang="en-US" smtClean="0"/>
              <a:t>Try to understand panel b), c) and d) accordingly.  </a:t>
            </a:r>
          </a:p>
        </p:txBody>
      </p:sp>
    </p:spTree>
    <p:extLst>
      <p:ext uri="{BB962C8B-B14F-4D97-AF65-F5344CB8AC3E}">
        <p14:creationId xmlns:p14="http://schemas.microsoft.com/office/powerpoint/2010/main" xmlns="" val="273651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346128C-2E1C-4C56-9C42-6E8EF74A94B5}" type="slidenum">
              <a:rPr lang="en-US" smtClean="0"/>
              <a:pPr/>
              <a:t>5</a:t>
            </a:fld>
            <a:endParaRPr lang="en-US" smtClean="0"/>
          </a:p>
        </p:txBody>
      </p:sp>
      <p:sp>
        <p:nvSpPr>
          <p:cNvPr id="108547" name="Rectangle 2"/>
          <p:cNvSpPr>
            <a:spLocks noGrp="1" noRot="1" noChangeAspect="1" noChangeArrowheads="1" noTextEdit="1"/>
          </p:cNvSpPr>
          <p:nvPr>
            <p:ph type="sldImg"/>
          </p:nvPr>
        </p:nvSpPr>
        <p:spPr>
          <a:solidFill>
            <a:srgbClr val="FFFFFF"/>
          </a:solidFill>
          <a:ln/>
        </p:spPr>
      </p:sp>
      <p:sp>
        <p:nvSpPr>
          <p:cNvPr id="108548"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tangent line is a line that just “touch” the curve.  If we want to know the slope at a certain point B on a non-linear curve, we draw this tangent line, and we can find the slope, as you can see above.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Calculus,</a:t>
            </a:r>
            <a:r>
              <a:rPr lang="en-US" baseline="0" dirty="0" smtClean="0"/>
              <a:t> when we want to find the maximum or minimum point of a curve, or the tangent point can be found by taking the first derivative of the curve, and equate it to zero.  For example that curve’s equation is: y = x2 -7x + 100; the first derivative, </a:t>
            </a:r>
            <a:r>
              <a:rPr lang="en-US" baseline="0" dirty="0" err="1" smtClean="0"/>
              <a:t>dy</a:t>
            </a:r>
            <a:r>
              <a:rPr lang="en-US" baseline="0" dirty="0" smtClean="0"/>
              <a:t>/</a:t>
            </a:r>
            <a:r>
              <a:rPr lang="en-US" baseline="0" dirty="0" err="1" smtClean="0"/>
              <a:t>dx</a:t>
            </a:r>
            <a:r>
              <a:rPr lang="en-US" baseline="0" dirty="0" smtClean="0"/>
              <a:t> = 2x – 7 = 0; find x = 3.5</a:t>
            </a:r>
            <a:endParaRPr lang="en-US" dirty="0" smtClean="0"/>
          </a:p>
          <a:p>
            <a:r>
              <a:rPr lang="en-US" dirty="0" smtClean="0"/>
              <a:t> </a:t>
            </a:r>
          </a:p>
        </p:txBody>
      </p:sp>
    </p:spTree>
    <p:extLst>
      <p:ext uri="{BB962C8B-B14F-4D97-AF65-F5344CB8AC3E}">
        <p14:creationId xmlns:p14="http://schemas.microsoft.com/office/powerpoint/2010/main" xmlns="" val="204375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p:cNvSpPr>
            <a:spLocks noGrp="1" noRot="1" noChangeAspect="1" noChangeArrowheads="1" noTextEdit="1"/>
          </p:cNvSpPr>
          <p:nvPr>
            <p:ph type="sldImg"/>
          </p:nvPr>
        </p:nvSpPr>
        <p:spPr>
          <a:ln/>
        </p:spPr>
      </p:sp>
      <p:sp>
        <p:nvSpPr>
          <p:cNvPr id="90115" name="Rectangle 1027"/>
          <p:cNvSpPr>
            <a:spLocks noGrp="1" noChangeArrowheads="1"/>
          </p:cNvSpPr>
          <p:nvPr>
            <p:ph type="body" idx="1"/>
          </p:nvPr>
        </p:nvSpPr>
        <p:spPr>
          <a:noFill/>
          <a:ln/>
        </p:spPr>
        <p:txBody>
          <a:bodyPr/>
          <a:lstStyle/>
          <a:p>
            <a:r>
              <a:rPr lang="en-US" smtClean="0"/>
              <a:t>Example: </a:t>
            </a:r>
          </a:p>
          <a:p>
            <a:r>
              <a:rPr lang="en-US" smtClean="0"/>
              <a:t>Price of a house = f { size of the house, size of the lot, number of bedrooms, number of bathrooms, distance from schools, etc. }</a:t>
            </a:r>
          </a:p>
          <a:p>
            <a:r>
              <a:rPr lang="en-US" smtClean="0"/>
              <a:t>If you took samples of 1,000 homes in your city, and list all the prices along (y-variable) with the relevant (x-variables), and with the help of some statistical tool, you can find a correlation (positive or negative?).  This is useful for prediction or estimate of home prices.  </a:t>
            </a:r>
          </a:p>
          <a:p>
            <a:r>
              <a:rPr lang="en-US" smtClean="0"/>
              <a:t>You can do the same with, let’s say, stock price.  </a:t>
            </a:r>
          </a:p>
          <a:p>
            <a:r>
              <a:rPr lang="en-US" smtClean="0"/>
              <a:t> “Ceteris Paribus”, the Latin word for “other things equal” or “hold others fixed, or constant” is an important assumption when we want to “isolate” the effect of just one x-variable to the change in y-variable.  Example, if we know the “slope” between the home price (y) and the number of bathrooms (x)  is approximately 500.  This means, an additional bathroom will add $500 value to the home price, cet.par. (i.e. holding other variables such as distance to school, the size of the lot, as equal or unchanged).   What’s (other) use of this “cet.par”?  Think of a reason, or two.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Grp="1" noRot="1" noChangeAspect="1" noChangeArrowheads="1" noTextEdit="1"/>
          </p:cNvSpPr>
          <p:nvPr>
            <p:ph type="sldImg"/>
          </p:nvPr>
        </p:nvSpPr>
        <p:spPr>
          <a:ln/>
        </p:spPr>
      </p:sp>
      <p:sp>
        <p:nvSpPr>
          <p:cNvPr id="91139" name="Rectangle 1027"/>
          <p:cNvSpPr>
            <a:spLocks noGrp="1" noChangeArrowheads="1"/>
          </p:cNvSpPr>
          <p:nvPr>
            <p:ph type="body" idx="1"/>
          </p:nvPr>
        </p:nvSpPr>
        <p:spPr>
          <a:noFill/>
          <a:ln/>
        </p:spPr>
        <p:txBody>
          <a:bodyPr/>
          <a:lstStyle/>
          <a:p>
            <a:r>
              <a:rPr lang="en-US" smtClean="0"/>
              <a:t>Example: </a:t>
            </a:r>
          </a:p>
          <a:p>
            <a:r>
              <a:rPr lang="en-US" smtClean="0"/>
              <a:t>Price of a house = f { size of the house, size of the lot, number of bedrooms, number of bathrooms, distance from schools, etc. }</a:t>
            </a:r>
          </a:p>
          <a:p>
            <a:r>
              <a:rPr lang="en-US" smtClean="0"/>
              <a:t>If you took samples of 1,000 homes in your city, and list all the prices along (y-variable) with the relevant (x-variables), and with the help of some statistical tool, you can find a correlation (positive or negative?).  This is useful for prediction or estimate of home prices.  </a:t>
            </a:r>
          </a:p>
          <a:p>
            <a:r>
              <a:rPr lang="en-US" smtClean="0"/>
              <a:t>You can do the same with, let’s say, stock price.  </a:t>
            </a:r>
          </a:p>
          <a:p>
            <a:r>
              <a:rPr lang="en-US" smtClean="0"/>
              <a:t> “Ceteris Paribus”, the Latin word for “other things equal” or “hold others fixed, or constant” is an important assumption when we want to “isolate” the effect of just one x-variable to the change in y-variable.  Example, if we know the “slope” between the home price (y) and the number of bathrooms (x)  is approximately 500.  This means, an additional bathroom will add $500 value to the home price, cet.par. (i.e. holding other variables such as distance to school, the size of the lot, as equal or unchanged).   What’s (other) use of this “cet.par”?  Think of a reason, or two.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ln/>
        </p:spPr>
        <p:txBody>
          <a:bodyPr/>
          <a:lstStyle/>
          <a:p>
            <a:pPr>
              <a:defRPr/>
            </a:pPr>
            <a:r>
              <a:rPr lang="en-US" dirty="0" smtClean="0"/>
              <a:t>Answer: </a:t>
            </a:r>
          </a:p>
          <a:p>
            <a:pPr marL="228600" indent="-228600">
              <a:buFontTx/>
              <a:buAutoNum type="arabicPeriod"/>
              <a:defRPr/>
            </a:pPr>
            <a:r>
              <a:rPr lang="en-US" dirty="0" smtClean="0"/>
              <a:t>A) Airborne pollutants (y) is a function of economic growth rate (x).  B) slope = (6-5)/(3-1.5) = 0.67.  This means that for every 1% increase in economic growth, the airborne pollutants will increase by 0.67%.  c) do the same as b).</a:t>
            </a:r>
          </a:p>
          <a:p>
            <a:pPr marL="228600" indent="-228600">
              <a:buFontTx/>
              <a:buAutoNum type="arabicPeriod"/>
              <a:defRPr/>
            </a:pPr>
            <a:r>
              <a:rPr lang="en-US" dirty="0" smtClean="0"/>
              <a:t>Tax owed (y) is a function of salary (x).  The slope will be 0.31 (check this yourself), and this means for every dollar increase in income 31% will be taxed.</a:t>
            </a:r>
          </a:p>
          <a:p>
            <a:pPr marL="228600" indent="-228600">
              <a:defRPr/>
            </a:pPr>
            <a:endParaRPr lang="en-US" dirty="0" smtClean="0"/>
          </a:p>
        </p:txBody>
      </p:sp>
      <p:sp>
        <p:nvSpPr>
          <p:cNvPr id="96260" name="Slide Number Placeholder 3"/>
          <p:cNvSpPr>
            <a:spLocks noGrp="1"/>
          </p:cNvSpPr>
          <p:nvPr>
            <p:ph type="sldNum" sz="quarter" idx="5"/>
          </p:nvPr>
        </p:nvSpPr>
        <p:spPr>
          <a:noFill/>
        </p:spPr>
        <p:txBody>
          <a:bodyPr/>
          <a:lstStyle/>
          <a:p>
            <a:fld id="{1378BC04-9C5E-41B1-8135-E906F4EEFE55}"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r>
              <a:rPr lang="en-US" smtClean="0"/>
              <a:t>Answer: </a:t>
            </a:r>
          </a:p>
          <a:p>
            <a:r>
              <a:rPr lang="en-US" smtClean="0"/>
              <a:t>Positive statement: 1, 5,7,8.</a:t>
            </a:r>
          </a:p>
          <a:p>
            <a:endParaRPr lang="en-US" smtClean="0"/>
          </a:p>
          <a:p>
            <a:r>
              <a:rPr lang="en-US" smtClean="0"/>
              <a:t>Note on 10):  this is an example of “Fallacy in composition” :  first, the direction of causal relationship (which variable causes what); and secondly,  a correlation does not always imply causation; lastly, try to change the word “because” with the words “as a result,”.</a:t>
            </a:r>
          </a:p>
          <a:p>
            <a:endParaRPr lang="en-US" smtClean="0"/>
          </a:p>
        </p:txBody>
      </p:sp>
      <p:sp>
        <p:nvSpPr>
          <p:cNvPr id="99332" name="Slide Number Placeholder 3"/>
          <p:cNvSpPr>
            <a:spLocks noGrp="1"/>
          </p:cNvSpPr>
          <p:nvPr>
            <p:ph type="sldNum" sz="quarter" idx="5"/>
          </p:nvPr>
        </p:nvSpPr>
        <p:spPr>
          <a:noFill/>
        </p:spPr>
        <p:txBody>
          <a:bodyPr/>
          <a:lstStyle/>
          <a:p>
            <a:fld id="{FEF3EB91-5E8D-4DF2-98AB-BE40BD108BE3}" type="slidenum">
              <a:rPr lang="en-US" smtClean="0"/>
              <a:pPr/>
              <a:t>12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blogs.worthpublishers.com/econblog/" TargetMode="External"/><Relationship Id="rId3" Type="http://schemas.openxmlformats.org/officeDocument/2006/relationships/hyperlink" Target="http://www.gregmankiw.blogspot.com/" TargetMode="External"/><Relationship Id="rId7" Type="http://schemas.openxmlformats.org/officeDocument/2006/relationships/hyperlink" Target="http://marginalrevolution.com/" TargetMode="External"/><Relationship Id="rId12" Type="http://schemas.openxmlformats.org/officeDocument/2006/relationships/image" Target="../media/image14.png"/><Relationship Id="rId2" Type="http://schemas.openxmlformats.org/officeDocument/2006/relationships/image" Target="../media/image9.jpeg"/><Relationship Id="rId16"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11.png"/><Relationship Id="rId11" Type="http://schemas.openxmlformats.org/officeDocument/2006/relationships/hyperlink" Target="http://www.bls.gov/" TargetMode="External"/><Relationship Id="rId5" Type="http://schemas.openxmlformats.org/officeDocument/2006/relationships/hyperlink" Target="http://krugman.blogs.nytimes.com/" TargetMode="External"/><Relationship Id="rId15" Type="http://schemas.openxmlformats.org/officeDocument/2006/relationships/hyperlink" Target="http://www.bea.gov/"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freakonomics.com/blog/" TargetMode="External"/><Relationship Id="rId1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bea.gov/" TargetMode="External"/><Relationship Id="rId3" Type="http://schemas.openxmlformats.org/officeDocument/2006/relationships/hyperlink" Target="http://www.gregmankiw.blogspot.com/" TargetMode="External"/><Relationship Id="rId7" Type="http://schemas.openxmlformats.org/officeDocument/2006/relationships/hyperlink" Target="http://www.freakonomics.com/blog/" TargetMode="External"/><Relationship Id="rId12" Type="http://schemas.openxmlformats.org/officeDocument/2006/relationships/image" Target="../media/image15.png"/><Relationship Id="rId2" Type="http://schemas.openxmlformats.org/officeDocument/2006/relationships/image" Target="../media/image9.jpeg"/><Relationship Id="rId16" Type="http://schemas.openxmlformats.org/officeDocument/2006/relationships/image" Target="../media/image22.png"/><Relationship Id="rId1" Type="http://schemas.openxmlformats.org/officeDocument/2006/relationships/slideMaster" Target="../slideMasters/slideMaster14.xml"/><Relationship Id="rId6" Type="http://schemas.openxmlformats.org/officeDocument/2006/relationships/image" Target="../media/image12.png"/><Relationship Id="rId11" Type="http://schemas.openxmlformats.org/officeDocument/2006/relationships/hyperlink" Target="http://blogs.worthpublishers.com/econblog/" TargetMode="External"/><Relationship Id="rId5" Type="http://schemas.openxmlformats.org/officeDocument/2006/relationships/hyperlink" Target="http://marginalrevolution.com/" TargetMode="External"/><Relationship Id="rId15" Type="http://schemas.openxmlformats.org/officeDocument/2006/relationships/hyperlink" Target="http://krugman.blogs.nytimes.com/" TargetMode="External"/><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www.bls.gov/" TargetMode="External"/><Relationship Id="rId1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userDrawn="1"/>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userDrawn="1"/>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a:hlinkClick r:id="rId5"/>
          </p:cNvPr>
          <p:cNvPicPr>
            <a:picLocks noChangeAspect="1" noChangeArrowheads="1"/>
          </p:cNvPicPr>
          <p:nvPr/>
        </p:nvPicPr>
        <p:blipFill rotWithShape="1">
          <a:blip r:embed="rId6" cstate="screen">
            <a:extLst>
              <a:ext uri="{28A0092B-C50C-407E-A947-70E740481C1C}">
                <a14:useLocalDpi xmlns:a14="http://schemas.microsoft.com/office/drawing/2010/main" xmlns="" val="0"/>
              </a:ext>
            </a:extLst>
          </a:blip>
          <a:srcRect/>
          <a:stretch/>
        </p:blipFill>
        <p:spPr bwMode="auto">
          <a:xfrm>
            <a:off x="403225" y="3768725"/>
            <a:ext cx="2111375" cy="768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7"/>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9"/>
          </p:cNvPr>
          <p:cNvPicPr>
            <a:picLocks noChangeAspect="1" noChangeArrowheads="1"/>
          </p:cNvPicPr>
          <p:nvPr/>
        </p:nvPicPr>
        <p:blipFill>
          <a:blip r:embed="rId10"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11"/>
          </p:cNvP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5"/>
          </p:cNvPr>
          <p:cNvPicPr>
            <a:picLocks noChangeAspect="1" noChangeArrowheads="1"/>
          </p:cNvPicPr>
          <p:nvPr/>
        </p:nvPicPr>
        <p:blipFill>
          <a:blip r:embed="rId16"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
        <p:nvSpPr>
          <p:cNvPr id="7" name="Content Placeholder 2"/>
          <p:cNvSpPr>
            <a:spLocks noGrp="1"/>
          </p:cNvSpPr>
          <p:nvPr>
            <p:ph idx="1"/>
          </p:nvPr>
        </p:nvSpPr>
        <p:spPr>
          <a:xfrm>
            <a:off x="457200" y="1143000"/>
            <a:ext cx="8686800" cy="1371600"/>
          </a:xfrm>
        </p:spPr>
        <p:txBody>
          <a:bodyPr>
            <a:noAutofit/>
          </a:bodyPr>
          <a:lstStyle>
            <a:lvl1pPr>
              <a:defRPr sz="3200" baseline="0">
                <a:latin typeface="Candara" pitchFamily="34" charset="0"/>
              </a:defRPr>
            </a:lvl1pPr>
            <a:lvl2pPr>
              <a:defRPr sz="2800" baseline="0">
                <a:latin typeface="Candara" pitchFamily="34" charset="0"/>
              </a:defRPr>
            </a:lvl2pPr>
            <a:lvl3pPr>
              <a:defRPr sz="2400" baseline="0">
                <a:latin typeface="Candara" pitchFamily="34" charset="0"/>
              </a:defRPr>
            </a:lvl3pPr>
            <a:lvl4pPr>
              <a:defRPr sz="2000" baseline="0">
                <a:latin typeface="Candara" pitchFamily="34" charset="0"/>
              </a:defRPr>
            </a:lvl4pPr>
            <a:lvl5pPr>
              <a:defRPr sz="2000" baseline="0">
                <a:latin typeface="Candara" pitchFamily="34" charset="0"/>
              </a:defRPr>
            </a:lvl5pPr>
          </a:lstStyle>
          <a:p>
            <a:pPr lvl="0"/>
            <a:r>
              <a:rPr lang="en-US" smtClean="0"/>
              <a:t>Click to edit Master text styles</a:t>
            </a:r>
          </a:p>
          <a:p>
            <a:pPr lvl="1"/>
            <a:r>
              <a:rPr lang="en-US" smtClean="0"/>
              <a:t>Second level</a:t>
            </a:r>
          </a:p>
        </p:txBody>
      </p:sp>
      <p:sp>
        <p:nvSpPr>
          <p:cNvPr id="8" name="Footer Placeholder 4"/>
          <p:cNvSpPr txBox="1">
            <a:spLocks/>
          </p:cNvSpPr>
          <p:nvPr/>
        </p:nvSpPr>
        <p:spPr>
          <a:xfrm>
            <a:off x="2324100" y="6629400"/>
            <a:ext cx="4800600" cy="228600"/>
          </a:xfrm>
          <a:prstGeom prst="rect">
            <a:avLst/>
          </a:prstGeom>
        </p:spPr>
        <p:txBody>
          <a:bodyPr/>
          <a:lstStyle>
            <a:defPPr>
              <a:defRPr lang="en-US"/>
            </a:defPPr>
            <a:lvl1pPr marL="0" algn="ctr" defTabSz="914400" rtl="0" eaLnBrk="1" fontAlgn="auto" latinLnBrk="0" hangingPunct="1">
              <a:spcBef>
                <a:spcPts val="0"/>
              </a:spcBef>
              <a:spcAft>
                <a:spcPts val="0"/>
              </a:spcAft>
              <a:defRPr sz="1100" i="0" kern="1200" cap="small" spc="400" baseline="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3844364"/>
      </p:ext>
    </p:extLst>
  </p:cSld>
  <p:clrMapOvr>
    <a:masterClrMapping/>
  </p:clrMapOvr>
  <p:transition>
    <p:fade thruBlk="1"/>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xmlns="" val="0"/>
              </a:ext>
            </a:extLst>
          </a:blip>
          <a:srcRect/>
          <a:stretch/>
        </p:blipFill>
        <p:spPr bwMode="auto">
          <a:xfrm>
            <a:off x="8153536" y="-76200"/>
            <a:ext cx="943896" cy="990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ight Arrow 8">
            <a:hlinkClick r:id="" action="ppaction://noaction"/>
          </p:cNvPr>
          <p:cNvSpPr/>
          <p:nvPr/>
        </p:nvSpPr>
        <p:spPr>
          <a:xfrm>
            <a:off x="0" y="5952053"/>
            <a:ext cx="1143000" cy="905947"/>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hlinkClick r:id="" action="ppaction://noaction"/>
              </a:rPr>
              <a:t>To </a:t>
            </a:r>
            <a:r>
              <a:rPr lang="en-US" sz="11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rPr>
              <a:t>Active Learning</a:t>
            </a:r>
            <a:endParaRPr lang="en-US" sz="11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p:nvPicPr>
        <p:blipFill rotWithShape="1">
          <a:blip r:embed="rId3"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sp>
        <p:nvSpPr>
          <p:cNvPr id="11" name="TextBox 10"/>
          <p:cNvSpPr txBox="1"/>
          <p:nvPr/>
        </p:nvSpPr>
        <p:spPr>
          <a:xfrm>
            <a:off x="8126895" y="6209547"/>
            <a:ext cx="634182" cy="523220"/>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hlinkClick r:id="" action="ppaction://noaction"/>
              </a:rPr>
              <a:t>To Video</a:t>
            </a:r>
            <a:endParaRPr lang="en-US" sz="1400" b="1" dirty="0">
              <a:solidFill>
                <a:schemeClr val="bg1"/>
              </a:solidFill>
              <a:effectLst>
                <a:outerShdw blurRad="38100" dist="38100" dir="2700000" algn="tl">
                  <a:srgbClr val="000000">
                    <a:alpha val="43137"/>
                  </a:srgbClr>
                </a:outerShdw>
              </a:effectLst>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smtClean="0"/>
              <a:t>Copyright 2013 Worth Publishers</a:t>
            </a:r>
            <a:endParaRPr lang="en-US" dirty="0"/>
          </a:p>
        </p:txBody>
      </p:sp>
    </p:spTree>
    <p:extLst>
      <p:ext uri="{BB962C8B-B14F-4D97-AF65-F5344CB8AC3E}">
        <p14:creationId xmlns:p14="http://schemas.microsoft.com/office/powerpoint/2010/main" xmlns="" val="3614591378"/>
      </p:ext>
    </p:extLst>
  </p:cSld>
  <p:clrMapOvr>
    <a:masterClrMapping/>
  </p:clrMapOvr>
  <p:timing>
    <p:tnLst>
      <p:par>
        <p:cT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0886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48291459"/>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2012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4</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sz="4400" dirty="0" smtClean="0"/>
              <a:t>Consumer</a:t>
            </a:r>
            <a:r>
              <a:rPr lang="en-US" sz="4400" baseline="0" dirty="0" smtClean="0"/>
              <a:t> and Producer Surplus</a:t>
            </a:r>
            <a:endParaRPr lang="en-US" sz="4400"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BE5A4D5-130C-4359-8DEC-3E9B93D775B5}" type="datetimeFigureOut">
              <a:rPr lang="en-US" smtClean="0"/>
              <a:pPr/>
              <a:t>1/2/2016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2" name="Straight Connector 1"/>
          <p:cNvCxnSpPr/>
          <p:nvPr/>
        </p:nvCxnSpPr>
        <p:spPr>
          <a:xfrm>
            <a:off x="0" y="57150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0" y="2514600"/>
            <a:ext cx="9144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8" descr="mf57.jpg"/>
          <p:cNvPicPr>
            <a:picLocks noChangeAspect="1"/>
          </p:cNvPicPr>
          <p:nvPr/>
        </p:nvPicPr>
        <p:blipFill>
          <a:blip r:embed="rId2">
            <a:clrChange>
              <a:clrFrom>
                <a:srgbClr val="FFF1F6"/>
              </a:clrFrom>
              <a:clrTo>
                <a:srgbClr val="FFF1F6">
                  <a:alpha val="0"/>
                </a:srgbClr>
              </a:clrTo>
            </a:clrChange>
            <a:extLst>
              <a:ext uri="{28A0092B-C50C-407E-A947-70E740481C1C}">
                <a14:useLocalDpi xmlns:a14="http://schemas.microsoft.com/office/drawing/2010/main" xmlns="" val="0"/>
              </a:ext>
            </a:extLst>
          </a:blip>
          <a:srcRect/>
          <a:stretch>
            <a:fillRect/>
          </a:stretch>
        </p:blipFill>
        <p:spPr bwMode="auto">
          <a:xfrm>
            <a:off x="7467600" y="0"/>
            <a:ext cx="1676400" cy="119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9"/>
          <p:cNvSpPr txBox="1">
            <a:spLocks noChangeArrowheads="1"/>
          </p:cNvSpPr>
          <p:nvPr/>
        </p:nvSpPr>
        <p:spPr bwMode="auto">
          <a:xfrm>
            <a:off x="0" y="1676400"/>
            <a:ext cx="9144000" cy="369888"/>
          </a:xfrm>
          <a:prstGeom prst="rect">
            <a:avLst/>
          </a:prstGeom>
          <a:solidFill>
            <a:srgbClr val="CCFF33">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b="1" i="1">
                <a:latin typeface="Arial" charset="0"/>
              </a:rPr>
              <a:t>Some good blogs and other sites to get the juices flowing:</a:t>
            </a:r>
          </a:p>
        </p:txBody>
      </p:sp>
      <p:sp>
        <p:nvSpPr>
          <p:cNvPr id="6" name="Title 1"/>
          <p:cNvSpPr txBox="1">
            <a:spLocks/>
          </p:cNvSpPr>
          <p:nvPr/>
        </p:nvSpPr>
        <p:spPr>
          <a:xfrm>
            <a:off x="0" y="0"/>
            <a:ext cx="6629400" cy="784225"/>
          </a:xfrm>
          <a:prstGeom prst="rect">
            <a:avLst/>
          </a:prstGeom>
          <a:noFill/>
          <a:effectLst/>
        </p:spPr>
        <p:txBody>
          <a:bodyPr/>
          <a:lstStyle>
            <a:lvl1pPr>
              <a:defRPr sz="3600">
                <a:solidFill>
                  <a:schemeClr val="accent1">
                    <a:lumMod val="60000"/>
                    <a:lumOff val="40000"/>
                  </a:schemeClr>
                </a:solidFill>
                <a:effectLst>
                  <a:outerShdw blurRad="38100" dist="38100" dir="2700000" algn="tl">
                    <a:srgbClr val="000000">
                      <a:alpha val="43137"/>
                    </a:srgbClr>
                  </a:outerShdw>
                </a:effectLst>
              </a:defRPr>
            </a:lvl1pPr>
          </a:lstStyle>
          <a:p>
            <a:pPr>
              <a:defRPr/>
            </a:pPr>
            <a:r>
              <a:rPr lang="en-US" sz="4800" b="1" dirty="0" smtClean="0">
                <a:solidFill>
                  <a:schemeClr val="accent6">
                    <a:lumMod val="75000"/>
                  </a:schemeClr>
                </a:solidFill>
                <a:latin typeface="Century Gothic" pitchFamily="34" charset="0"/>
                <a:cs typeface="Arial" pitchFamily="34" charset="0"/>
              </a:rPr>
              <a:t>Food for Thought….</a:t>
            </a:r>
            <a:endParaRPr lang="en-US" sz="4800" b="1" dirty="0">
              <a:solidFill>
                <a:schemeClr val="accent6">
                  <a:lumMod val="75000"/>
                </a:schemeClr>
              </a:solidFill>
              <a:latin typeface="Century Gothic" pitchFamily="34" charset="0"/>
              <a:cs typeface="Arial" pitchFamily="34" charset="0"/>
            </a:endParaRPr>
          </a:p>
        </p:txBody>
      </p:sp>
      <p:pic>
        <p:nvPicPr>
          <p:cNvPr id="7" name="Picture 2">
            <a:hlinkClick r:id="rId3"/>
          </p:cNvPr>
          <p:cNvPicPr>
            <a:picLocks noChangeAspect="1" noChangeArrowheads="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172200" y="3894138"/>
            <a:ext cx="2724150" cy="517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a:hlinkClick r:id="rId5"/>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97013" y="2878138"/>
            <a:ext cx="2998787" cy="539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4">
            <a:hlinkClick r:id="rId7"/>
          </p:cNvPr>
          <p:cNvPicPr>
            <a:picLocks noChangeAspect="1" noChangeArrowheads="1"/>
          </p:cNvPicPr>
          <p:nvPr/>
        </p:nvPicPr>
        <p:blipFill>
          <a:blip r:embed="rId8" cstate="screen">
            <a:extLst>
              <a:ext uri="{28A0092B-C50C-407E-A947-70E740481C1C}">
                <a14:useLocalDpi xmlns:a14="http://schemas.microsoft.com/office/drawing/2010/main" xmlns="" val="0"/>
              </a:ext>
            </a:extLst>
          </a:blip>
          <a:srcRect/>
          <a:stretch>
            <a:fillRect/>
          </a:stretch>
        </p:blipFill>
        <p:spPr bwMode="auto">
          <a:xfrm>
            <a:off x="5162550" y="2819400"/>
            <a:ext cx="2686050" cy="657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
            <a:hlinkClick r:id="rId9"/>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38200" y="5849938"/>
            <a:ext cx="2667000" cy="363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a:hlinkClick r:id="rId11"/>
          </p:cNvPr>
          <p:cNvPicPr>
            <a:picLocks noChangeAspect="1" noChangeArrowheads="1"/>
          </p:cNvPicPr>
          <p:nvPr/>
        </p:nvPicPr>
        <p:blipFill>
          <a:blip r:embed="rId12" cstate="screen">
            <a:extLst>
              <a:ext uri="{28A0092B-C50C-407E-A947-70E740481C1C}">
                <a14:useLocalDpi xmlns:a14="http://schemas.microsoft.com/office/drawing/2010/main" xmlns="" val="0"/>
              </a:ext>
            </a:extLst>
          </a:blip>
          <a:srcRect/>
          <a:stretch>
            <a:fillRect/>
          </a:stretch>
        </p:blipFill>
        <p:spPr bwMode="auto">
          <a:xfrm>
            <a:off x="2819400" y="4824413"/>
            <a:ext cx="3689350" cy="585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4">
            <a:hlinkClick r:id="rId13"/>
          </p:cNvPr>
          <p:cNvPicPr>
            <a:picLocks noChangeAspect="1" noChangeArrowheads="1"/>
          </p:cNvPicPr>
          <p:nvPr/>
        </p:nvPicPr>
        <p:blipFill>
          <a:blip r:embed="rId14" cstate="screen">
            <a:extLst>
              <a:ext uri="{28A0092B-C50C-407E-A947-70E740481C1C}">
                <a14:useLocalDpi xmlns:a14="http://schemas.microsoft.com/office/drawing/2010/main" xmlns="" val="0"/>
              </a:ext>
            </a:extLst>
          </a:blip>
          <a:srcRect/>
          <a:stretch>
            <a:fillRect/>
          </a:stretch>
        </p:blipFill>
        <p:spPr bwMode="auto">
          <a:xfrm>
            <a:off x="5175250" y="5838825"/>
            <a:ext cx="3130550" cy="384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Slide Number Placeholder 4"/>
          <p:cNvSpPr>
            <a:spLocks noGrp="1"/>
          </p:cNvSpPr>
          <p:nvPr>
            <p:ph type="sldNum" sz="quarter" idx="10"/>
          </p:nvPr>
        </p:nvSpPr>
        <p:spPr>
          <a:xfrm>
            <a:off x="6553200" y="6492875"/>
            <a:ext cx="2133600" cy="365125"/>
          </a:xfrm>
        </p:spPr>
        <p:txBody>
          <a:bodyPr/>
          <a:lstStyle>
            <a:lvl1pPr>
              <a:defRPr/>
            </a:lvl1pPr>
          </a:lstStyle>
          <a:p>
            <a:pPr>
              <a:defRPr/>
            </a:pPr>
            <a:fld id="{7C2CC41E-FED2-45C2-81A4-A3B1F8E0267B}" type="slidenum">
              <a:rPr lang="en-US"/>
              <a:pPr>
                <a:defRPr/>
              </a:pPr>
              <a:t>‹#›</a:t>
            </a:fld>
            <a:endParaRPr lang="en-US"/>
          </a:p>
        </p:txBody>
      </p:sp>
      <p:sp>
        <p:nvSpPr>
          <p:cNvPr id="15" name="Footer Placeholder 4"/>
          <p:cNvSpPr>
            <a:spLocks noGrp="1"/>
          </p:cNvSpPr>
          <p:nvPr>
            <p:ph type="ftr" sz="quarter" idx="11"/>
          </p:nvPr>
        </p:nvSpPr>
        <p:spPr>
          <a:xfrm>
            <a:off x="2171700" y="6629400"/>
            <a:ext cx="4800600" cy="228600"/>
          </a:xfrm>
          <a:prstGeom prst="rect">
            <a:avLst/>
          </a:prstGeom>
        </p:spPr>
        <p:txBody>
          <a:bodyPr/>
          <a:lstStyle>
            <a:lvl1pPr>
              <a:defRPr sz="1100" i="0" cap="small" spc="400" baseline="0" smtClean="0"/>
            </a:lvl1pPr>
          </a:lstStyle>
          <a:p>
            <a:pPr>
              <a:defRPr/>
            </a:pPr>
            <a:r>
              <a:rPr lang="en-US"/>
              <a:t>Copyright 2012 Worth Publishers</a:t>
            </a:r>
          </a:p>
        </p:txBody>
      </p:sp>
      <p:pic>
        <p:nvPicPr>
          <p:cNvPr id="33794" name="Picture 2">
            <a:hlinkClick r:id="rId15"/>
          </p:cNvPr>
          <p:cNvPicPr>
            <a:picLocks noChangeAspect="1" noChangeArrowheads="1"/>
          </p:cNvPicPr>
          <p:nvPr userDrawn="1"/>
        </p:nvPicPr>
        <p:blipFill>
          <a:blip r:embed="rId16" cstate="screen">
            <a:extLst>
              <a:ext uri="{28A0092B-C50C-407E-A947-70E740481C1C}">
                <a14:useLocalDpi xmlns:a14="http://schemas.microsoft.com/office/drawing/2010/main" xmlns="" val="0"/>
              </a:ext>
            </a:extLst>
          </a:blip>
          <a:srcRect/>
          <a:stretch>
            <a:fillRect/>
          </a:stretch>
        </p:blipFill>
        <p:spPr bwMode="auto">
          <a:xfrm>
            <a:off x="391934" y="3737661"/>
            <a:ext cx="2895599" cy="8304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051745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8003489" y="0"/>
            <a:ext cx="1140511" cy="7718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838200"/>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613323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0">
              <a:defRPr>
                <a:solidFill>
                  <a:schemeClr val="accent1">
                    <a:lumMod val="75000"/>
                  </a:schemeClr>
                </a:solidFill>
              </a:defRPr>
            </a:lvl1pPr>
            <a:lvl2pPr marL="742950" indent="0">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ight Arrow 8">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pic>
        <p:nvPicPr>
          <p:cNvPr id="10" name="Picture 9">
            <a:hlinkClick r:id="" action="ppaction://noaction"/>
          </p:cNvPr>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a:stretch/>
        </p:blipFill>
        <p:spPr>
          <a:xfrm>
            <a:off x="7974496" y="6028188"/>
            <a:ext cx="1143000" cy="856979"/>
          </a:xfrm>
          <a:prstGeom prst="rect">
            <a:avLst/>
          </a:prstGeom>
        </p:spPr>
      </p:pic>
      <p:cxnSp>
        <p:nvCxnSpPr>
          <p:cNvPr id="15" name="Straight Connector 14"/>
          <p:cNvCxnSpPr/>
          <p:nvPr userDrawn="1"/>
        </p:nvCxnSpPr>
        <p:spPr>
          <a:xfrm>
            <a:off x="0" y="1287308"/>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pic>
        <p:nvPicPr>
          <p:cNvPr id="2050" name="Picture 2"/>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5867400" y="51250"/>
            <a:ext cx="3276600" cy="1353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userDrawn="1"/>
        </p:nvCxnSpPr>
        <p:spPr>
          <a:xfrm>
            <a:off x="0" y="5791200"/>
            <a:ext cx="9144000" cy="0"/>
          </a:xfrm>
          <a:prstGeom prst="line">
            <a:avLst/>
          </a:prstGeom>
          <a:ln w="76200" cmpd="sng">
            <a:solidFill>
              <a:schemeClr val="tx2">
                <a:lumMod val="40000"/>
                <a:lumOff val="60000"/>
                <a:alpha val="49000"/>
              </a:schemeClr>
            </a:solidFill>
            <a:prstDash val="solid"/>
          </a:ln>
        </p:spPr>
        <p:style>
          <a:lnRef idx="1">
            <a:schemeClr val="accent5"/>
          </a:lnRef>
          <a:fillRef idx="0">
            <a:schemeClr val="accent5"/>
          </a:fillRef>
          <a:effectRef idx="0">
            <a:schemeClr val="accent5"/>
          </a:effectRef>
          <a:fontRef idx="minor">
            <a:schemeClr val="tx1"/>
          </a:fontRef>
        </p:style>
      </p:cxnSp>
      <p:sp>
        <p:nvSpPr>
          <p:cNvPr id="13"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81733744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sp>
        <p:nvSpPr>
          <p:cNvPr id="13" name="Title 1"/>
          <p:cNvSpPr>
            <a:spLocks noGrp="1"/>
          </p:cNvSpPr>
          <p:nvPr>
            <p:ph type="title" hasCustomPrompt="1"/>
          </p:nvPr>
        </p:nvSpPr>
        <p:spPr>
          <a:xfrm>
            <a:off x="1371600" y="5486398"/>
            <a:ext cx="7772400" cy="1371601"/>
          </a:xfrm>
          <a:noFill/>
        </p:spPr>
        <p:txBody>
          <a:bodyPr>
            <a:noAutofit/>
          </a:bodyPr>
          <a:lstStyle>
            <a:lvl1pPr algn="r">
              <a:defRPr lang="en-US" sz="5400" b="1" i="0" u="none" strike="noStrike" cap="none" spc="100" baseline="0" smtClean="0">
                <a:solidFill>
                  <a:srgbClr val="FF3300"/>
                </a:solidFill>
                <a:effectLst/>
                <a:latin typeface="Candara" pitchFamily="34" charset="0"/>
              </a:defRPr>
            </a:lvl1pPr>
          </a:lstStyle>
          <a:p>
            <a:r>
              <a:rPr lang="en-US" dirty="0" smtClean="0"/>
              <a:t>First Principles</a:t>
            </a:r>
            <a:endParaRPr lang="en-US" dirty="0"/>
          </a:p>
        </p:txBody>
      </p:sp>
      <p:sp>
        <p:nvSpPr>
          <p:cNvPr id="10" name="Footer Placeholder 3"/>
          <p:cNvSpPr>
            <a:spLocks noGrp="1"/>
          </p:cNvSpPr>
          <p:nvPr>
            <p:ph type="ftr" sz="quarter" idx="11"/>
          </p:nvPr>
        </p:nvSpPr>
        <p:spPr>
          <a:xfrm>
            <a:off x="2400300" y="6629400"/>
            <a:ext cx="4343400" cy="228600"/>
          </a:xfrm>
          <a:prstGeom prst="rect">
            <a:avLst/>
          </a:prstGeom>
        </p:spPr>
        <p:txBody>
          <a:bodyPr/>
          <a:lstStyle>
            <a:lvl1pPr>
              <a:defRPr/>
            </a:lvl1pPr>
          </a:lstStyle>
          <a:p>
            <a:pPr>
              <a:defRPr/>
            </a:pPr>
            <a:r>
              <a:rPr lang="en-US"/>
              <a:t>Copyright 2012 Worth Publishers</a:t>
            </a:r>
          </a:p>
        </p:txBody>
      </p:sp>
      <p:sp>
        <p:nvSpPr>
          <p:cNvPr id="11" name="Slide Number Placeholder 4"/>
          <p:cNvSpPr>
            <a:spLocks noGrp="1"/>
          </p:cNvSpPr>
          <p:nvPr>
            <p:ph type="sldNum" sz="quarter" idx="12"/>
          </p:nvPr>
        </p:nvSpPr>
        <p:spPr/>
        <p:txBody>
          <a:bodyPr/>
          <a:lstStyle>
            <a:lvl1pPr>
              <a:defRPr/>
            </a:lvl1pPr>
          </a:lstStyle>
          <a:p>
            <a:pPr>
              <a:defRPr/>
            </a:pPr>
            <a:fld id="{729B2C18-4E02-4E6A-91FC-517D930E6D4E}" type="slidenum">
              <a:rPr lang="en-US"/>
              <a:pPr>
                <a:defRPr/>
              </a:pPr>
              <a:t>‹#›</a:t>
            </a:fld>
            <a:endParaRPr lang="en-US"/>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186053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Line 11"/>
          <p:cNvSpPr>
            <a:spLocks noChangeShapeType="1"/>
          </p:cNvSpPr>
          <p:nvPr/>
        </p:nvSpPr>
        <p:spPr bwMode="auto">
          <a:xfrm>
            <a:off x="0" y="0"/>
            <a:ext cx="9144000" cy="0"/>
          </a:xfrm>
          <a:prstGeom prst="line">
            <a:avLst/>
          </a:prstGeom>
          <a:noFill/>
          <a:ln w="9525">
            <a:solidFill>
              <a:schemeClr val="tx1"/>
            </a:solidFill>
            <a:round/>
            <a:headEnd/>
            <a:tailEnd/>
          </a:ln>
          <a:effectLst/>
        </p:spPr>
        <p:txBody>
          <a:bodyPr/>
          <a:lstStyle/>
          <a:p>
            <a:pPr>
              <a:defRPr/>
            </a:pPr>
            <a:endParaRPr lang="en-US" sz="3200" dirty="0">
              <a:latin typeface="Arial" pitchFamily="34" charset="0"/>
              <a:cs typeface="Arial" pitchFamily="34" charset="0"/>
            </a:endParaRPr>
          </a:p>
        </p:txBody>
      </p:sp>
      <p:sp>
        <p:nvSpPr>
          <p:cNvPr id="2" name="Title 1"/>
          <p:cNvSpPr>
            <a:spLocks noGrp="1"/>
          </p:cNvSpPr>
          <p:nvPr>
            <p:ph type="title"/>
          </p:nvPr>
        </p:nvSpPr>
        <p:spPr>
          <a:xfrm>
            <a:off x="0" y="0"/>
            <a:ext cx="9144000" cy="912813"/>
          </a:xfrm>
          <a:solidFill>
            <a:schemeClr val="accent5"/>
          </a:solidFill>
        </p:spPr>
        <p:txBody>
          <a:bodyPr/>
          <a:lstStyle>
            <a:lvl1pPr algn="ctr">
              <a:defRPr sz="4800" b="0" spc="300">
                <a:solidFill>
                  <a:srgbClr val="FFFFFF"/>
                </a:solidFill>
                <a:effectLst>
                  <a:outerShdw blurRad="38100" dist="38100" dir="2700000" algn="tl">
                    <a:srgbClr val="000000">
                      <a:alpha val="43137"/>
                    </a:srgbClr>
                  </a:outerShdw>
                </a:effectLst>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atin typeface="Arial" pitchFamily="34" charset="0"/>
                <a:cs typeface="Arial" pitchFamily="34" charset="0"/>
              </a:defRPr>
            </a:lvl1pPr>
            <a:lvl2pPr>
              <a:buFont typeface="Arial" pitchFamily="34" charset="0"/>
              <a:buChar char="•"/>
              <a:defRPr sz="3200" b="1">
                <a:latin typeface="Arial" pitchFamily="34" charset="0"/>
                <a:cs typeface="Arial" pitchFamily="34" charset="0"/>
              </a:defRPr>
            </a:lvl2pPr>
            <a:lvl3pPr>
              <a:buFont typeface="Arial" pitchFamily="34" charset="0"/>
              <a:buChar char="•"/>
              <a:defRPr sz="2800" b="1">
                <a:latin typeface="Arial" pitchFamily="34" charset="0"/>
                <a:cs typeface="Arial" pitchFamily="34" charset="0"/>
              </a:defRPr>
            </a:lvl3pPr>
            <a:lvl4pPr>
              <a:buFont typeface="Arial" pitchFamily="34" charset="0"/>
              <a:buChar char="•"/>
              <a:defRPr sz="2400" b="1">
                <a:latin typeface="Arial" pitchFamily="34" charset="0"/>
                <a:cs typeface="Arial" pitchFamily="34" charset="0"/>
              </a:defRPr>
            </a:lvl4pPr>
            <a:lvl5pPr>
              <a:buFont typeface="Arial" pitchFamily="34" charset="0"/>
              <a:buChar char="•"/>
              <a:defRPr sz="24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Oval 7"/>
          <p:cNvSpPr/>
          <p:nvPr userDrawn="1"/>
        </p:nvSpPr>
        <p:spPr bwMode="auto">
          <a:xfrm>
            <a:off x="8305800" y="6492240"/>
            <a:ext cx="457200" cy="36576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6200000" scaled="1"/>
            <a:tileRect/>
          </a:gradFill>
          <a:ln w="9525" cap="flat" cmpd="sng" algn="ctr">
            <a:noFill/>
            <a:prstDash val="solid"/>
            <a:round/>
            <a:headEnd type="none" w="med" len="med"/>
            <a:tailEnd type="none" w="med" len="med"/>
          </a:ln>
          <a:effectLst/>
        </p:spPr>
        <p:txBody>
          <a:bodyPr/>
          <a:lstStyle/>
          <a:p>
            <a:pPr>
              <a:defRPr/>
            </a:pPr>
            <a:endParaRPr lang="en-US">
              <a:latin typeface="Arial" pitchFamily="34" charset="0"/>
              <a:cs typeface="Arial" pitchFamily="34" charset="0"/>
            </a:endParaRPr>
          </a:p>
        </p:txBody>
      </p:sp>
      <p:sp>
        <p:nvSpPr>
          <p:cNvPr id="9" name="Footer Placeholder 4"/>
          <p:cNvSpPr txBox="1">
            <a:spLocks/>
          </p:cNvSpPr>
          <p:nvPr userDrawn="1"/>
        </p:nvSpPr>
        <p:spPr>
          <a:xfrm>
            <a:off x="8382000" y="6492875"/>
            <a:ext cx="381000" cy="365125"/>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4-</a:t>
            </a:r>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10" name="Slide Number Placeholder 5"/>
          <p:cNvSpPr txBox="1">
            <a:spLocks/>
          </p:cNvSpPr>
          <p:nvPr userDrawn="1"/>
        </p:nvSpPr>
        <p:spPr>
          <a:xfrm>
            <a:off x="8686800" y="6492240"/>
            <a:ext cx="457200" cy="365760"/>
          </a:xfrm>
          <a:prstGeom prst="rect">
            <a:avLst/>
          </a:prstGeom>
        </p:spPr>
        <p:txBody>
          <a:bodyPr/>
          <a:lstStyle>
            <a:lvl1pPr>
              <a:defRPr sz="1400">
                <a:latin typeface="Century Gothic"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4A61F0A8-952B-4500-9ABC-60817A0249CB}" type="slidenum">
              <a:rPr kumimoji="0" lang="en-US" sz="14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0854810"/>
      </p:ext>
    </p:extLst>
  </p:cSld>
  <p:clrMapOvr>
    <a:masterClrMapping/>
  </p:clrMapOvr>
  <p:transition>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406293393"/>
      </p:ext>
    </p:extLst>
  </p:cSld>
  <p:clrMapOvr>
    <a:masterClrMapping/>
  </p:clrMapOvr>
  <p:transition>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29852625"/>
      </p:ext>
    </p:extLst>
  </p:cSld>
  <p:clrMapOvr>
    <a:masterClrMapping/>
  </p:clrMapOvr>
  <p:transition>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40984043"/>
      </p:ext>
    </p:extLst>
  </p:cSld>
  <p:clrMapOvr>
    <a:masterClrMapping/>
  </p:clrMapOvr>
  <p:transition>
    <p:fade thruBlk="1"/>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912159916"/>
      </p:ext>
    </p:extLst>
  </p:cSld>
  <p:clrMapOvr>
    <a:masterClrMapping/>
  </p:clrMapOvr>
  <p:transition>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baseline="0">
                <a:latin typeface="Candara" pitchFamily="34" charset="0"/>
              </a:defRPr>
            </a:lvl1pPr>
            <a:lvl2pPr>
              <a:defRPr sz="3200" baseline="0">
                <a:latin typeface="Candara" pitchFamily="34" charset="0"/>
              </a:defRPr>
            </a:lvl2pPr>
            <a:lvl3pPr>
              <a:defRPr sz="2800" baseline="0">
                <a:latin typeface="Candara" pitchFamily="34" charset="0"/>
              </a:defRPr>
            </a:lvl3pPr>
            <a:lvl4pPr>
              <a:defRPr sz="2400" baseline="0">
                <a:latin typeface="Candara" pitchFamily="34" charset="0"/>
              </a:defRPr>
            </a:lvl4pPr>
            <a:lvl5pPr>
              <a:defRPr sz="2400" baseline="0">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359308934"/>
      </p:ext>
    </p:extLst>
  </p:cSld>
  <p:clrMapOvr>
    <a:masterClrMapping/>
  </p:clrMapOvr>
  <p:transition>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143000"/>
          </a:xfrm>
          <a:prstGeom prst="rect">
            <a:avLst/>
          </a:prstGeom>
        </p:spPr>
        <p:txBody>
          <a:bodyPr/>
          <a:lstStyle>
            <a:lvl1pPr>
              <a:defRPr>
                <a:latin typeface="Century Gothic"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190500" y="2019300"/>
            <a:ext cx="3086100" cy="3573463"/>
          </a:xfrm>
        </p:spPr>
        <p:txBody>
          <a:bodyPr/>
          <a:lstStyle>
            <a:lvl1pPr>
              <a:defRPr sz="2800">
                <a:latin typeface="Century Gothic" pitchFamily="34" charset="0"/>
              </a:defRPr>
            </a:lvl1pPr>
            <a:lvl2pPr>
              <a:defRPr sz="2400">
                <a:latin typeface="Century Gothic" pitchFamily="34" charset="0"/>
              </a:defRPr>
            </a:lvl2pPr>
            <a:lvl3pPr>
              <a:defRPr sz="2000">
                <a:latin typeface="Century Gothic" pitchFamily="34" charset="0"/>
              </a:defRPr>
            </a:lvl3pPr>
            <a:lvl4pPr>
              <a:defRPr sz="1800">
                <a:latin typeface="Century Gothic" pitchFamily="34" charset="0"/>
              </a:defRPr>
            </a:lvl4pPr>
            <a:lvl5pPr>
              <a:defRPr sz="18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76600" y="1143000"/>
            <a:ext cx="5867400" cy="4983163"/>
          </a:xfrm>
        </p:spPr>
        <p:txBody>
          <a:bodyPr>
            <a:normAutofit/>
          </a:bodyPr>
          <a:lstStyle>
            <a:lvl1pPr>
              <a:defRPr sz="3200">
                <a:latin typeface="Century Gothic" pitchFamily="34" charset="0"/>
              </a:defRPr>
            </a:lvl1pPr>
            <a:lvl2pPr>
              <a:defRPr sz="2800">
                <a:latin typeface="Century Gothic" pitchFamily="34" charset="0"/>
              </a:defRPr>
            </a:lvl2pPr>
            <a:lvl3pPr>
              <a:defRPr sz="2400">
                <a:latin typeface="Century Gothic" pitchFamily="34" charset="0"/>
              </a:defRPr>
            </a:lvl3pPr>
            <a:lvl4pPr>
              <a:defRPr sz="2000">
                <a:latin typeface="Century Gothic" pitchFamily="34" charset="0"/>
              </a:defRPr>
            </a:lvl4pPr>
            <a:lvl5pPr>
              <a:defRPr sz="2000">
                <a:latin typeface="Century Gothic"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08443429"/>
      </p:ext>
    </p:extLst>
  </p:cSld>
  <p:clrMapOvr>
    <a:masterClrMapping/>
  </p:clrMapOvr>
  <p:transition>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17671972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0600" y="-31750"/>
            <a:ext cx="8153400" cy="946150"/>
          </a:xfrm>
          <a:noFill/>
        </p:spPr>
        <p:txBody>
          <a:bodyPr/>
          <a:lstStyle>
            <a:lvl1pPr algn="l">
              <a:defRPr sz="4000" baseline="0">
                <a:solidFill>
                  <a:schemeClr val="accent6">
                    <a:lumMod val="75000"/>
                  </a:schemeClr>
                </a:solidFill>
                <a:effectLst>
                  <a:outerShdw blurRad="38100" dist="38100" dir="2700000" algn="tl">
                    <a:srgbClr val="000000">
                      <a:alpha val="43137"/>
                    </a:srgbClr>
                  </a:outerShdw>
                </a:effectLst>
              </a:defRPr>
            </a:lvl1pPr>
          </a:lstStyle>
          <a:p>
            <a:r>
              <a:rPr lang="en-US" dirty="0" smtClean="0"/>
              <a:t>Take a look…..</a:t>
            </a:r>
            <a:endParaRPr lang="en-US" dirty="0"/>
          </a:p>
        </p:txBody>
      </p:sp>
      <p:sp>
        <p:nvSpPr>
          <p:cNvPr id="3" name="Date Placeholder 2"/>
          <p:cNvSpPr>
            <a:spLocks noGrp="1"/>
          </p:cNvSpPr>
          <p:nvPr>
            <p:ph type="dt" sz="half" idx="10"/>
          </p:nvPr>
        </p:nvSpPr>
        <p:spPr>
          <a:xfrm>
            <a:off x="457200" y="6356350"/>
            <a:ext cx="381000" cy="365125"/>
          </a:xfrm>
          <a:prstGeom prst="rect">
            <a:avLst/>
          </a:prstGeom>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Copyright 2012 Worth Publishers</a:t>
            </a:r>
            <a:endParaRPr lang="en-US"/>
          </a:p>
        </p:txBody>
      </p:sp>
      <p:sp>
        <p:nvSpPr>
          <p:cNvPr id="5" name="Slide Number Placeholder 4"/>
          <p:cNvSpPr>
            <a:spLocks noGrp="1"/>
          </p:cNvSpPr>
          <p:nvPr>
            <p:ph type="sldNum" sz="quarter" idx="12"/>
          </p:nvPr>
        </p:nvSpPr>
        <p:spPr>
          <a:xfrm>
            <a:off x="8153400" y="6400800"/>
            <a:ext cx="457200" cy="228600"/>
          </a:xfrm>
          <a:prstGeom prst="rect">
            <a:avLst/>
          </a:prstGeom>
        </p:spPr>
        <p:txBody>
          <a:bodyPr/>
          <a:lstStyle/>
          <a:p>
            <a:pPr>
              <a:defRPr/>
            </a:pPr>
            <a:fld id="{397979CC-4B86-46FB-8E31-C36FC5A7CF61}" type="slidenum">
              <a:rPr lang="en-US" smtClean="0"/>
              <a:pPr>
                <a:defRPr/>
              </a:pP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xmlns="" val="0"/>
              </a:ext>
            </a:extLst>
          </a:blip>
          <a:srcRect/>
          <a:stretch/>
        </p:blipFill>
        <p:spPr>
          <a:xfrm>
            <a:off x="1828800" y="2438400"/>
            <a:ext cx="5245100" cy="3932581"/>
          </a:xfrm>
          <a:prstGeom prst="rect">
            <a:avLst/>
          </a:prstGeom>
        </p:spPr>
      </p:pic>
    </p:spTree>
    <p:extLst>
      <p:ext uri="{BB962C8B-B14F-4D97-AF65-F5344CB8AC3E}">
        <p14:creationId xmlns:p14="http://schemas.microsoft.com/office/powerpoint/2010/main" xmlns="" val="1927267147"/>
      </p:ext>
    </p:extLst>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343625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0EB2B95-EA4E-4992-810B-4F372A161FC4}" type="slidenum">
              <a:rPr lang="en-US" smtClean="0"/>
              <a:pPr/>
              <a:t>‹#›</a:t>
            </a:fld>
            <a:endParaRPr lang="en-US"/>
          </a:p>
        </p:txBody>
      </p:sp>
    </p:spTree>
    <p:extLst>
      <p:ext uri="{BB962C8B-B14F-4D97-AF65-F5344CB8AC3E}">
        <p14:creationId xmlns:p14="http://schemas.microsoft.com/office/powerpoint/2010/main" xmlns="" val="4226531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screen">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4763" y="5486400"/>
            <a:ext cx="9136063" cy="1371600"/>
          </a:xfrm>
          <a:prstGeom prst="rect">
            <a:avLst/>
          </a:prstGeom>
          <a:solidFill>
            <a:schemeClr val="tx1">
              <a:alpha val="81000"/>
            </a:schemeClr>
          </a:solidFill>
        </p:spPr>
        <p:txBody>
          <a:bodyPr anchor="ctr">
            <a:normAutofit/>
          </a:bodyPr>
          <a:lstStyle/>
          <a:p>
            <a:pPr algn="r">
              <a:defRPr/>
            </a:pPr>
            <a:endParaRPr lang="en-US" sz="4800" spc="50" dirty="0">
              <a:latin typeface="Candara" pitchFamily="34" charset="0"/>
              <a:ea typeface="Tahoma" pitchFamily="34" charset="0"/>
              <a:cs typeface="Tahoma" pitchFamily="34" charset="0"/>
            </a:endParaRPr>
          </a:p>
        </p:txBody>
      </p:sp>
      <p:sp>
        <p:nvSpPr>
          <p:cNvPr id="6" name="TextBox 5"/>
          <p:cNvSpPr txBox="1"/>
          <p:nvPr/>
        </p:nvSpPr>
        <p:spPr>
          <a:xfrm>
            <a:off x="261938" y="5181600"/>
            <a:ext cx="887412" cy="1862138"/>
          </a:xfrm>
          <a:prstGeom prst="rect">
            <a:avLst/>
          </a:prstGeom>
          <a:noFill/>
        </p:spPr>
        <p:txBody>
          <a:bodyPr>
            <a:spAutoFit/>
          </a:bodyPr>
          <a:lstStyle/>
          <a:p>
            <a:pPr>
              <a:defRPr/>
            </a:pPr>
            <a:r>
              <a:rPr lang="en-US" sz="11500" b="1" dirty="0">
                <a:solidFill>
                  <a:schemeClr val="bg1"/>
                </a:solidFill>
                <a:effectLst>
                  <a:outerShdw blurRad="38100" dist="38100" dir="2700000" algn="tl">
                    <a:srgbClr val="000000">
                      <a:alpha val="43137"/>
                    </a:srgbClr>
                  </a:outerShdw>
                </a:effectLst>
                <a:latin typeface="Century Gothic" pitchFamily="34" charset="0"/>
                <a:ea typeface="Tahoma" pitchFamily="34" charset="0"/>
                <a:cs typeface="Tahoma" pitchFamily="34" charset="0"/>
              </a:rPr>
              <a:t>1</a:t>
            </a:r>
          </a:p>
        </p:txBody>
      </p:sp>
      <p:sp>
        <p:nvSpPr>
          <p:cNvPr id="7" name="TextBox 6"/>
          <p:cNvSpPr txBox="1"/>
          <p:nvPr/>
        </p:nvSpPr>
        <p:spPr>
          <a:xfrm rot="16200000">
            <a:off x="-418306" y="5965795"/>
            <a:ext cx="1358900" cy="400110"/>
          </a:xfrm>
          <a:prstGeom prst="rect">
            <a:avLst/>
          </a:prstGeom>
          <a:noFill/>
        </p:spPr>
        <p:txBody>
          <a:bodyPr>
            <a:spAutoFit/>
          </a:bodyPr>
          <a:lstStyle/>
          <a:p>
            <a:pPr>
              <a:defRPr/>
            </a:pPr>
            <a:r>
              <a:rPr lang="en-US" b="1" cap="all" dirty="0">
                <a:solidFill>
                  <a:schemeClr val="bg1">
                    <a:lumMod val="75000"/>
                  </a:schemeClr>
                </a:solidFill>
                <a:latin typeface="Gill Sans MT" pitchFamily="34" charset="0"/>
                <a:ea typeface="+mj-ea"/>
                <a:cs typeface="+mj-cs"/>
              </a:rPr>
              <a:t>Chapter</a:t>
            </a:r>
            <a:endParaRPr lang="en-US" sz="2000" b="1" cap="all" dirty="0">
              <a:solidFill>
                <a:schemeClr val="bg1">
                  <a:lumMod val="75000"/>
                </a:schemeClr>
              </a:solidFill>
              <a:latin typeface="Gill Sans MT" pitchFamily="34" charset="0"/>
              <a:ea typeface="+mj-ea"/>
              <a:cs typeface="+mj-cs"/>
            </a:endParaRPr>
          </a:p>
        </p:txBody>
      </p:sp>
      <p:sp>
        <p:nvSpPr>
          <p:cNvPr id="8" name="TextBox 7"/>
          <p:cNvSpPr txBox="1"/>
          <p:nvPr/>
        </p:nvSpPr>
        <p:spPr>
          <a:xfrm>
            <a:off x="-4763" y="4953000"/>
            <a:ext cx="9148763" cy="338137"/>
          </a:xfrm>
          <a:prstGeom prst="rect">
            <a:avLst/>
          </a:prstGeom>
          <a:solidFill>
            <a:schemeClr val="tx1">
              <a:alpha val="52000"/>
            </a:schemeClr>
          </a:solidFill>
        </p:spPr>
        <p:txBody>
          <a:bodyPr wrap="square">
            <a:spAutoFit/>
          </a:bodyPr>
          <a:lstStyle/>
          <a:p>
            <a:pPr algn="ctr">
              <a:defRPr/>
            </a:pPr>
            <a:r>
              <a:rPr lang="en-US" sz="1600" cap="small" spc="400" dirty="0">
                <a:solidFill>
                  <a:schemeClr val="bg1"/>
                </a:solidFill>
                <a:latin typeface="Tw Cen MT" pitchFamily="34" charset="0"/>
              </a:rPr>
              <a:t>Dynamic PowerPoint™ Slides by </a:t>
            </a:r>
            <a:r>
              <a:rPr lang="en-US" sz="1600" cap="small" spc="400" dirty="0" err="1">
                <a:solidFill>
                  <a:schemeClr val="bg1"/>
                </a:solidFill>
                <a:latin typeface="Tw Cen MT" pitchFamily="34" charset="0"/>
              </a:rPr>
              <a:t>Solina</a:t>
            </a:r>
            <a:r>
              <a:rPr lang="en-US" sz="1600" cap="small" spc="400" dirty="0">
                <a:solidFill>
                  <a:schemeClr val="bg1"/>
                </a:solidFill>
                <a:latin typeface="Tw Cen MT" pitchFamily="34" charset="0"/>
              </a:rPr>
              <a:t> </a:t>
            </a:r>
            <a:r>
              <a:rPr lang="en-US" sz="1600" cap="small" spc="400" dirty="0" err="1">
                <a:solidFill>
                  <a:schemeClr val="bg1"/>
                </a:solidFill>
                <a:latin typeface="Tw Cen MT" pitchFamily="34" charset="0"/>
              </a:rPr>
              <a:t>Lindahl</a:t>
            </a:r>
            <a:endParaRPr lang="en-US" sz="1600" cap="small" spc="400" dirty="0">
              <a:solidFill>
                <a:schemeClr val="bg1"/>
              </a:solidFill>
              <a:latin typeface="Tw Cen MT" pitchFamily="34" charset="0"/>
            </a:endParaRPr>
          </a:p>
        </p:txBody>
      </p:sp>
      <p:pic>
        <p:nvPicPr>
          <p:cNvPr id="159746" name="Picture 2" descr="C:\Users\solina\Dropbox\Krugman 3e Dynamic PPTs\Krugman 3e material\covers\Krugman3e_Econ_FrontCover.jpg"/>
          <p:cNvPicPr>
            <a:picLocks noChangeAspect="1" noChangeArrowheads="1"/>
          </p:cNvPicPr>
          <p:nvPr userDrawn="1"/>
        </p:nvPicPr>
        <p:blipFill rotWithShape="1">
          <a:blip r:embed="rId3" cstate="screen">
            <a:extLst>
              <a:ext uri="{28A0092B-C50C-407E-A947-70E740481C1C}">
                <a14:useLocalDpi xmlns:a14="http://schemas.microsoft.com/office/drawing/2010/main" xmlns="" val="0"/>
              </a:ext>
            </a:extLst>
          </a:blip>
          <a:srcRect/>
          <a:stretch/>
        </p:blipFill>
        <p:spPr bwMode="auto">
          <a:xfrm>
            <a:off x="4840941" y="0"/>
            <a:ext cx="4303059" cy="118334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txBox="1">
            <a:spLocks/>
          </p:cNvSpPr>
          <p:nvPr userDrawn="1"/>
        </p:nvSpPr>
        <p:spPr>
          <a:xfrm>
            <a:off x="1371600" y="5486398"/>
            <a:ext cx="7772400" cy="1371601"/>
          </a:xfrm>
          <a:prstGeom prst="rect">
            <a:avLst/>
          </a:prstGeom>
          <a:noFill/>
        </p:spPr>
        <p:txBody>
          <a:bodyPr>
            <a:noAutofit/>
          </a:bodyPr>
          <a:lstStyle>
            <a:lvl1pPr algn="r" defTabSz="914400" rtl="0" eaLnBrk="1" latinLnBrk="0" hangingPunct="1">
              <a:spcBef>
                <a:spcPct val="0"/>
              </a:spcBef>
              <a:buNone/>
              <a:defRPr lang="en-US" sz="5400" b="1" i="0" u="none" strike="noStrike" kern="1200" cap="none" spc="100" baseline="0" smtClean="0">
                <a:solidFill>
                  <a:srgbClr val="FF3300"/>
                </a:solidFill>
                <a:effectLst/>
                <a:latin typeface="Candara" pitchFamily="34" charset="0"/>
                <a:ea typeface="+mj-ea"/>
                <a:cs typeface="+mj-cs"/>
              </a:defRPr>
            </a:lvl1pPr>
          </a:lstStyle>
          <a:p>
            <a:r>
              <a:rPr lang="en-US" dirty="0" smtClean="0"/>
              <a:t>First Principles</a:t>
            </a:r>
            <a:endParaRPr lang="en-US" dirty="0"/>
          </a:p>
        </p:txBody>
      </p:sp>
      <p:sp>
        <p:nvSpPr>
          <p:cNvPr id="9"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39649263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Copyright 2013 Worth Publishers</a:t>
            </a:r>
            <a:endParaRPr lang="en-US"/>
          </a:p>
        </p:txBody>
      </p:sp>
      <p:sp>
        <p:nvSpPr>
          <p:cNvPr id="6" name="Slide Number Placeholder 5"/>
          <p:cNvSpPr>
            <a:spLocks noGrp="1"/>
          </p:cNvSpPr>
          <p:nvPr>
            <p:ph type="sldNum" sz="quarter" idx="12"/>
          </p:nvPr>
        </p:nvSpPr>
        <p:spPr/>
        <p:txBody>
          <a:bodyPr/>
          <a:lstStyle/>
          <a:p>
            <a:fld id="{F4F44DE6-8B77-400C-8F66-8B96B952C9BA}" type="slidenum">
              <a:rPr lang="en-US" smtClean="0"/>
              <a:pPr/>
              <a:t>‹#›</a:t>
            </a:fld>
            <a:endParaRPr lang="en-US"/>
          </a:p>
        </p:txBody>
      </p:sp>
    </p:spTree>
    <p:extLst>
      <p:ext uri="{BB962C8B-B14F-4D97-AF65-F5344CB8AC3E}">
        <p14:creationId xmlns:p14="http://schemas.microsoft.com/office/powerpoint/2010/main" xmlns="" val="31369617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slide" Target="../slides/slide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slide" Target="../slides/slide4.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slide" Target="../slides/slide4.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6.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14.xml"/><Relationship Id="rId4" Type="http://schemas.openxmlformats.org/officeDocument/2006/relationships/slideLayout" Target="../slideLayouts/slideLayout32.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slide" Target="../slides/slide4.xml"/><Relationship Id="rId4" Type="http://schemas.openxmlformats.org/officeDocument/2006/relationships/image" Target="../media/image18.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19.png"/><Relationship Id="rId4" Type="http://schemas.openxmlformats.org/officeDocument/2006/relationships/slide" Target="../slides/slide4.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slide" Target="../slides/slide4.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18.xml"/><Relationship Id="rId1" Type="http://schemas.openxmlformats.org/officeDocument/2006/relationships/slideLayout" Target="../slideLayouts/slideLayout39.xml"/><Relationship Id="rId4" Type="http://schemas.openxmlformats.org/officeDocument/2006/relationships/slide" Target="../slides/slide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 Target="../slides/slide4.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slide" Target="../slides/slide4.xml"/><Relationship Id="rId4" Type="http://schemas.openxmlformats.org/officeDocument/2006/relationships/image" Target="../media/image18.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slide" Target="../slides/slide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slide" Target="../slides/slide4.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19.xml"/><Relationship Id="rId4"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r>
              <a:rPr lang="en-US" smtClean="0"/>
              <a:t>Copyright 2013 Worth Publishers</a:t>
            </a:r>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uiExpand="1"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30388"/>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fontAlgn="auto">
              <a:spcBef>
                <a:spcPts val="0"/>
              </a:spcBef>
              <a:spcAft>
                <a:spcPts val="0"/>
              </a:spcAft>
              <a:defRPr sz="1100" i="0" cap="small" spc="400" baseline="0" smtClean="0">
                <a:solidFill>
                  <a:schemeClr val="tx1">
                    <a:lumMod val="50000"/>
                    <a:lumOff val="50000"/>
                  </a:schemeClr>
                </a:solidFill>
                <a:latin typeface="+mn-lt"/>
                <a:cs typeface="+mn-cs"/>
              </a:defRPr>
            </a:lvl1pPr>
          </a:lstStyle>
          <a:p>
            <a:r>
              <a:rPr lang="en-US" smtClean="0"/>
              <a:t>Copyright 2013 Worth Publishers</a:t>
            </a:r>
            <a:endParaRPr lang="en-US" dirty="0"/>
          </a:p>
        </p:txBody>
      </p:sp>
      <p:sp>
        <p:nvSpPr>
          <p:cNvPr id="8" name="Title 1"/>
          <p:cNvSpPr txBox="1">
            <a:spLocks/>
          </p:cNvSpPr>
          <p:nvPr/>
        </p:nvSpPr>
        <p:spPr>
          <a:xfrm>
            <a:off x="990600" y="120650"/>
            <a:ext cx="8153400" cy="946150"/>
          </a:xfrm>
          <a:prstGeom prst="rect">
            <a:avLst/>
          </a:prstGeom>
          <a:noFill/>
        </p:spPr>
        <p:txBody>
          <a:bodyPr/>
          <a:lstStyle>
            <a:lvl1pPr algn="l" rtl="0" eaLnBrk="0" fontAlgn="base" hangingPunct="0">
              <a:spcBef>
                <a:spcPct val="0"/>
              </a:spcBef>
              <a:spcAft>
                <a:spcPct val="0"/>
              </a:spcAft>
              <a:defRPr sz="4000" b="1" i="1" kern="1200" baseline="0">
                <a:solidFill>
                  <a:schemeClr val="accent6">
                    <a:lumMod val="75000"/>
                  </a:schemeClr>
                </a:solidFill>
                <a:effectLst>
                  <a:outerShdw blurRad="38100" dist="38100" dir="2700000" algn="tl">
                    <a:srgbClr val="000000">
                      <a:alpha val="43137"/>
                    </a:srgbClr>
                  </a:outerShdw>
                </a:effectLst>
                <a:latin typeface="Century Gothic" pitchFamily="34" charset="0"/>
                <a:ea typeface="+mj-ea"/>
                <a:cs typeface="+mj-cs"/>
              </a:defRPr>
            </a:lvl1pPr>
            <a:lvl2pPr algn="ctr" rtl="0" eaLnBrk="0" fontAlgn="base" hangingPunct="0">
              <a:spcBef>
                <a:spcPct val="0"/>
              </a:spcBef>
              <a:spcAft>
                <a:spcPct val="0"/>
              </a:spcAft>
              <a:defRPr sz="4400" b="1" i="1">
                <a:solidFill>
                  <a:schemeClr val="tx1"/>
                </a:solidFill>
                <a:latin typeface="Century Gothic" pitchFamily="34" charset="0"/>
              </a:defRPr>
            </a:lvl2pPr>
            <a:lvl3pPr algn="ctr" rtl="0" eaLnBrk="0" fontAlgn="base" hangingPunct="0">
              <a:spcBef>
                <a:spcPct val="0"/>
              </a:spcBef>
              <a:spcAft>
                <a:spcPct val="0"/>
              </a:spcAft>
              <a:defRPr sz="4400" b="1" i="1">
                <a:solidFill>
                  <a:schemeClr val="tx1"/>
                </a:solidFill>
                <a:latin typeface="Century Gothic" pitchFamily="34" charset="0"/>
              </a:defRPr>
            </a:lvl3pPr>
            <a:lvl4pPr algn="ctr" rtl="0" eaLnBrk="0" fontAlgn="base" hangingPunct="0">
              <a:spcBef>
                <a:spcPct val="0"/>
              </a:spcBef>
              <a:spcAft>
                <a:spcPct val="0"/>
              </a:spcAft>
              <a:defRPr sz="4400" b="1" i="1">
                <a:solidFill>
                  <a:schemeClr val="tx1"/>
                </a:solidFill>
                <a:latin typeface="Century Gothic" pitchFamily="34" charset="0"/>
              </a:defRPr>
            </a:lvl4pPr>
            <a:lvl5pPr algn="ctr" rtl="0" eaLnBrk="0" fontAlgn="base" hangingPunct="0">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a:lstStyle>
          <a:p>
            <a:r>
              <a:rPr lang="en-US" smtClean="0"/>
              <a:t>Take a look…..</a:t>
            </a:r>
            <a:endParaRPr lang="en-US" dirty="0"/>
          </a:p>
        </p:txBody>
      </p:sp>
      <p:pic>
        <p:nvPicPr>
          <p:cNvPr id="11" name="Picture 10"/>
          <p:cNvPicPr>
            <a:picLocks noChangeAspect="1"/>
          </p:cNvPicPr>
          <p:nvPr/>
        </p:nvPicPr>
        <p:blipFill>
          <a:blip r:embed="rId4" cstate="screen">
            <a:extLst>
              <a:ext uri="{28A0092B-C50C-407E-A947-70E740481C1C}">
                <a14:useLocalDpi xmlns:a14="http://schemas.microsoft.com/office/drawing/2010/main" xmlns="" val="0"/>
              </a:ext>
            </a:extLst>
          </a:blip>
          <a:stretch>
            <a:fillRect/>
          </a:stretch>
        </p:blipFill>
        <p:spPr>
          <a:xfrm>
            <a:off x="0" y="-11133"/>
            <a:ext cx="990600" cy="1104743"/>
          </a:xfrm>
          <a:prstGeom prst="rect">
            <a:avLst/>
          </a:prstGeom>
        </p:spPr>
      </p:pic>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Lst>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5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5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5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5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uild="p">
        <p:tmplLst>
          <p:tmpl lvl="1">
            <p:tnLst>
              <p:par>
                <p:cTn presetID="10" presetClass="entr" presetSubtype="0" fill="hold" nodeType="with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6"/>
                        </p:tgtEl>
                        <p:attrNameLst>
                          <p:attrName>style.visibility</p:attrName>
                        </p:attrNameLst>
                      </p:cBhvr>
                      <p:to>
                        <p:strVal val="visible"/>
                      </p:to>
                    </p:set>
                    <p:animEffect transition="in" filter="fade">
                      <p:cBhvr>
                        <p:cTn dur="500"/>
                        <p:tgtEl>
                          <p:spTgt spid="1026"/>
                        </p:tgtEl>
                      </p:cBhvr>
                    </p:animEffect>
                  </p:childTnLst>
                </p:cTn>
              </p:par>
            </p:tnLst>
          </p:tmpl>
        </p:tmplLst>
      </p:bldP>
    </p:bld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703" r:id="rId1"/>
    <p:sldLayoutId id="2147483704"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706" r:id="rId1"/>
    <p:sldLayoutId id="2147483707"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717" r:id="rId1"/>
    <p:sldLayoutId id="2147483718"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720" r:id="rId1"/>
    <p:sldLayoutId id="2147483721"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723"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838200"/>
          </a:xfrm>
          <a:prstGeom prst="rect">
            <a:avLst/>
          </a:prstGeom>
          <a:solidFill>
            <a:schemeClr val="accent5">
              <a:lumMod val="20000"/>
              <a:lumOff val="80000"/>
              <a:alpha val="44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8600" y="990600"/>
            <a:ext cx="8839200" cy="4648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0" y="838200"/>
            <a:ext cx="9144000" cy="0"/>
          </a:xfrm>
          <a:prstGeom prst="line">
            <a:avLst/>
          </a:prstGeom>
          <a:ln w="127000" cmpd="sng">
            <a:solidFill>
              <a:schemeClr val="tx2">
                <a:lumMod val="20000"/>
                <a:lumOff val="80000"/>
                <a:alpha val="71000"/>
              </a:schemeClr>
            </a:solidFill>
            <a:prstDash val="solid"/>
          </a:ln>
        </p:spPr>
        <p:style>
          <a:lnRef idx="1">
            <a:schemeClr val="accent5"/>
          </a:lnRef>
          <a:fillRef idx="0">
            <a:schemeClr val="accent5"/>
          </a:fillRef>
          <a:effectRef idx="0">
            <a:schemeClr val="accent5"/>
          </a:effectRef>
          <a:fontRef idx="minor">
            <a:schemeClr val="tx1"/>
          </a:fontRef>
        </p:style>
      </p:cxnSp>
      <p:sp>
        <p:nvSpPr>
          <p:cNvPr id="11" name="Oval 10"/>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hlinkClick r:id="rId6"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6"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7468067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91" r:id="rId3"/>
    <p:sldLayoutId id="214748372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r" defTabSz="914400" rtl="0" eaLnBrk="1" latinLnBrk="0" hangingPunct="1">
        <a:spcBef>
          <a:spcPct val="0"/>
        </a:spcBef>
        <a:buNone/>
        <a:defRPr sz="4400" b="1" kern="1200" spc="-200" baseline="0">
          <a:solidFill>
            <a:schemeClr val="accent6">
              <a:lumMod val="75000"/>
            </a:schemeClr>
          </a:solidFill>
          <a:latin typeface="Candara" pitchFamily="34" charset="0"/>
          <a:ea typeface="+mj-ea"/>
          <a:cs typeface="+mj-cs"/>
        </a:defRPr>
      </a:lvl1pPr>
    </p:titleStyle>
    <p:bodyStyle>
      <a:lvl1pPr marL="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0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a:blipFill>
            <a:blip r:embed="rId4">
              <a:extLst>
                <a:ext uri="{28A0092B-C50C-407E-A947-70E740481C1C}">
                  <a14:useLocalDpi xmlns:a14="http://schemas.microsoft.com/office/drawing/2010/main" xmlns="" val="0"/>
                </a:ext>
              </a:extLst>
            </a:blip>
            <a:stretch>
              <a:fillRect/>
            </a:stretch>
          </a:blip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0" y="1722437"/>
            <a:ext cx="9144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445768626"/>
      </p:ext>
    </p:extLst>
  </p:cSld>
  <p:clrMap bg1="lt1" tx1="dk1" bg2="lt2" tx2="dk2" accent1="accent1" accent2="accent2" accent3="accent3" accent4="accent4" accent5="accent5" accent6="accent6" hlink="hlink" folHlink="folHlink"/>
  <p:sldLayoutIdLst>
    <p:sldLayoutId id="2147483670" r:id="rId1"/>
    <p:sldLayoutId id="2147483671"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44DE6-8B77-400C-8F66-8B96B952C9BA}" type="slidenum">
              <a:rPr lang="en-US" smtClean="0"/>
              <a:pPr/>
              <a:t>‹#›</a:t>
            </a:fld>
            <a:endParaRPr lang="en-US"/>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203875306"/>
      </p:ext>
    </p:extLst>
  </p:cSld>
  <p:clrMap bg1="lt1" tx1="dk1" bg2="lt2" tx2="dk2" accent1="accent1" accent2="accent2" accent3="accent3" accent4="accent4" accent5="accent5" accent6="accent6" hlink="hlink" folHlink="folHlink"/>
  <p:sldLayoutIdLst>
    <p:sldLayoutId id="2147483689" r:id="rId1"/>
    <p:sldLayoutId id="2147483688" r:id="rId2"/>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7239000" y="6629400"/>
            <a:ext cx="1905000" cy="228600"/>
          </a:xfrm>
          <a:prstGeom prst="rect">
            <a:avLst/>
          </a:prstGeom>
        </p:spPr>
        <p:txBody>
          <a:bodyPr vert="horz" lIns="91440" tIns="45720" rIns="91440" bIns="45720" rtlCol="0" anchor="ctr"/>
          <a:lstStyle>
            <a:lvl1pPr algn="r">
              <a:defRPr sz="1000" smtClean="0">
                <a:solidFill>
                  <a:schemeClr val="tx1">
                    <a:tint val="75000"/>
                  </a:schemeClr>
                </a:solidFill>
              </a:defRPr>
            </a:lvl1pPr>
          </a:lstStyle>
          <a:p>
            <a:pPr>
              <a:defRPr/>
            </a:pPr>
            <a:fld id="{8C80E936-C63C-43A2-9E7F-B6560F637838}" type="slidenum">
              <a:rPr lang="en-US"/>
              <a:pPr>
                <a:defRPr/>
              </a:pPr>
              <a:t>‹#›</a:t>
            </a:fld>
            <a:endParaRPr lang="en-US" dirty="0"/>
          </a:p>
        </p:txBody>
      </p:sp>
      <p:sp>
        <p:nvSpPr>
          <p:cNvPr id="8"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latin typeface="Calibri" pitchFamily="34" charset="0"/>
                <a:cs typeface="Calibri" pitchFamily="34" charset="0"/>
              </a:defRPr>
            </a:lvl1pPr>
          </a:lstStyle>
          <a:p>
            <a:pPr>
              <a:defRPr/>
            </a:pPr>
            <a:r>
              <a:rPr lang="en-US"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sldNum="0" hdr="0" dt="0"/>
  <p:txStyles>
    <p:titleStyle>
      <a:lvl1pPr algn="ctr" rtl="0" eaLnBrk="1" fontAlgn="base" hangingPunct="1">
        <a:spcBef>
          <a:spcPct val="0"/>
        </a:spcBef>
        <a:spcAft>
          <a:spcPct val="0"/>
        </a:spcAft>
        <a:defRPr sz="4400" b="1" kern="1200">
          <a:solidFill>
            <a:schemeClr val="tx1"/>
          </a:solidFill>
          <a:latin typeface="Candara" pitchFamily="34" charset="0"/>
          <a:ea typeface="+mj-ea"/>
          <a:cs typeface="+mj-cs"/>
        </a:defRPr>
      </a:lvl1pPr>
      <a:lvl2pPr algn="ctr" rtl="0" eaLnBrk="1" fontAlgn="base" hangingPunct="1">
        <a:spcBef>
          <a:spcPct val="0"/>
        </a:spcBef>
        <a:spcAft>
          <a:spcPct val="0"/>
        </a:spcAft>
        <a:defRPr sz="4400">
          <a:solidFill>
            <a:schemeClr val="tx1"/>
          </a:solidFill>
          <a:latin typeface="Century Gothic" pitchFamily="34" charset="0"/>
        </a:defRPr>
      </a:lvl2pPr>
      <a:lvl3pPr algn="ctr" rtl="0" eaLnBrk="1" fontAlgn="base" hangingPunct="1">
        <a:spcBef>
          <a:spcPct val="0"/>
        </a:spcBef>
        <a:spcAft>
          <a:spcPct val="0"/>
        </a:spcAft>
        <a:defRPr sz="4400">
          <a:solidFill>
            <a:schemeClr val="tx1"/>
          </a:solidFill>
          <a:latin typeface="Century Gothic" pitchFamily="34" charset="0"/>
        </a:defRPr>
      </a:lvl3pPr>
      <a:lvl4pPr algn="ctr" rtl="0" eaLnBrk="1" fontAlgn="base" hangingPunct="1">
        <a:spcBef>
          <a:spcPct val="0"/>
        </a:spcBef>
        <a:spcAft>
          <a:spcPct val="0"/>
        </a:spcAft>
        <a:defRPr sz="4400">
          <a:solidFill>
            <a:schemeClr val="tx1"/>
          </a:solidFill>
          <a:latin typeface="Century Gothic" pitchFamily="34" charset="0"/>
        </a:defRPr>
      </a:lvl4pPr>
      <a:lvl5pPr algn="ctr" rtl="0" eaLnBrk="1" fontAlgn="base" hangingPunct="1">
        <a:spcBef>
          <a:spcPct val="0"/>
        </a:spcBef>
        <a:spcAft>
          <a:spcPct val="0"/>
        </a:spcAft>
        <a:defRPr sz="4400">
          <a:solidFill>
            <a:schemeClr val="tx1"/>
          </a:solidFill>
          <a:latin typeface="Century Gothic" pitchFamily="34" charset="0"/>
        </a:defRPr>
      </a:lvl5pPr>
      <a:lvl6pPr marL="457200" algn="ctr" rtl="0" eaLnBrk="1" fontAlgn="base" hangingPunct="1">
        <a:spcBef>
          <a:spcPct val="0"/>
        </a:spcBef>
        <a:spcAft>
          <a:spcPct val="0"/>
        </a:spcAft>
        <a:defRPr sz="4400">
          <a:solidFill>
            <a:schemeClr val="tx1"/>
          </a:solidFill>
          <a:latin typeface="Century Gothic" pitchFamily="34" charset="0"/>
        </a:defRPr>
      </a:lvl6pPr>
      <a:lvl7pPr marL="914400" algn="ctr" rtl="0" eaLnBrk="1" fontAlgn="base" hangingPunct="1">
        <a:spcBef>
          <a:spcPct val="0"/>
        </a:spcBef>
        <a:spcAft>
          <a:spcPct val="0"/>
        </a:spcAft>
        <a:defRPr sz="4400">
          <a:solidFill>
            <a:schemeClr val="tx1"/>
          </a:solidFill>
          <a:latin typeface="Century Gothic" pitchFamily="34" charset="0"/>
        </a:defRPr>
      </a:lvl7pPr>
      <a:lvl8pPr marL="1371600" algn="ctr" rtl="0" eaLnBrk="1" fontAlgn="base" hangingPunct="1">
        <a:spcBef>
          <a:spcPct val="0"/>
        </a:spcBef>
        <a:spcAft>
          <a:spcPct val="0"/>
        </a:spcAft>
        <a:defRPr sz="4400">
          <a:solidFill>
            <a:schemeClr val="tx1"/>
          </a:solidFill>
          <a:latin typeface="Century Gothic" pitchFamily="34" charset="0"/>
        </a:defRPr>
      </a:lvl8pPr>
      <a:lvl9pPr marL="1828800" algn="ctr" rtl="0" eaLnBrk="1" fontAlgn="base" hangingPunct="1">
        <a:spcBef>
          <a:spcPct val="0"/>
        </a:spcBef>
        <a:spcAft>
          <a:spcPct val="0"/>
        </a:spcAft>
        <a:defRPr sz="4400">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a:solidFill>
            <a:schemeClr val="tx1"/>
          </a:solidFill>
          <a:latin typeface="Candara" pitchFamily="34" charset="0"/>
          <a:ea typeface="+mn-ea"/>
          <a:cs typeface="+mn-cs"/>
        </a:defRPr>
      </a:lvl1pPr>
      <a:lvl2pPr marL="457200" indent="0" algn="l" rtl="0" eaLnBrk="1" fontAlgn="base" hangingPunct="1">
        <a:spcBef>
          <a:spcPct val="20000"/>
        </a:spcBef>
        <a:spcAft>
          <a:spcPct val="0"/>
        </a:spcAft>
        <a:buFontTx/>
        <a:buNone/>
        <a:defRPr sz="3200" b="1" kern="1200">
          <a:solidFill>
            <a:schemeClr val="tx1"/>
          </a:solidFill>
          <a:latin typeface="Candara" pitchFamily="34" charset="0"/>
          <a:ea typeface="+mn-ea"/>
          <a:cs typeface="+mn-cs"/>
        </a:defRPr>
      </a:lvl2pPr>
      <a:lvl3pPr marL="914400" indent="0" algn="l" rtl="0" eaLnBrk="1" fontAlgn="base" hangingPunct="1">
        <a:spcBef>
          <a:spcPct val="20000"/>
        </a:spcBef>
        <a:spcAft>
          <a:spcPct val="0"/>
        </a:spcAft>
        <a:buFontTx/>
        <a:buNone/>
        <a:defRPr sz="2800" b="1" kern="1200">
          <a:solidFill>
            <a:schemeClr val="tx1"/>
          </a:solidFill>
          <a:latin typeface="Candara" pitchFamily="34" charset="0"/>
          <a:ea typeface="+mn-ea"/>
          <a:cs typeface="+mn-cs"/>
        </a:defRPr>
      </a:lvl3pPr>
      <a:lvl4pPr marL="13716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4pPr>
      <a:lvl5pPr marL="1828800" indent="0" algn="l" rtl="0" eaLnBrk="1" fontAlgn="base" hangingPunct="1">
        <a:spcBef>
          <a:spcPct val="20000"/>
        </a:spcBef>
        <a:spcAft>
          <a:spcPct val="0"/>
        </a:spcAft>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Practice</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pic>
        <p:nvPicPr>
          <p:cNvPr id="12292" name="Picture 11" descr="Pencil_8160.JPG"/>
          <p:cNvPicPr>
            <a:picLocks noChangeAspect="1"/>
          </p:cNvPicPr>
          <p:nvPr/>
        </p:nvPicPr>
        <p:blipFill>
          <a:blip r:embed="rId4" cstate="screen">
            <a:extLst>
              <a:ext uri="{28A0092B-C50C-407E-A947-70E740481C1C}">
                <a14:useLocalDpi xmlns:a14="http://schemas.microsoft.com/office/drawing/2010/main" xmlns="" val="0"/>
              </a:ext>
            </a:extLst>
          </a:blip>
          <a:srcRect/>
          <a:stretch>
            <a:fillRect/>
          </a:stretch>
        </p:blipFill>
        <p:spPr bwMode="auto">
          <a:xfrm>
            <a:off x="6895042" y="47416"/>
            <a:ext cx="2248958"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5"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5"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8" name="Right Arrow 7">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5"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Application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xmlns="" val="0"/>
              </a:ext>
            </a:extLst>
          </a:blip>
          <a:srcRect/>
          <a:stretch>
            <a:fillRect/>
          </a:stretch>
        </p:blipFill>
        <p:spPr bwMode="auto">
          <a:xfrm>
            <a:off x="7534184" y="304800"/>
            <a:ext cx="1609816" cy="609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ight Arrow 7">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1"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055139934"/>
      </p:ext>
    </p:extLst>
  </p:cSld>
  <p:clrMap bg1="lt1" tx1="dk1" bg2="lt2" tx2="dk2" accent1="accent1" accent2="accent2" accent3="accent3" accent4="accent4" accent5="accent5" accent6="accent6" hlink="hlink" folHlink="folHlink"/>
  <p:sldLayoutIdLst>
    <p:sldLayoutId id="2147483680" r:id="rId1"/>
    <p:sldLayoutId id="2147483681"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userDrawn="1"/>
        </p:nvSpPr>
        <p:spPr>
          <a:xfrm>
            <a:off x="7543800" y="0"/>
            <a:ext cx="1600200" cy="954107"/>
          </a:xfrm>
          <a:prstGeom prst="rect">
            <a:avLst/>
          </a:prstGeom>
          <a:solidFill>
            <a:schemeClr val="accent3">
              <a:lumMod val="20000"/>
              <a:lumOff val="80000"/>
            </a:schemeClr>
          </a:solidFill>
        </p:spPr>
        <p:txBody>
          <a:bodyPr wrap="square" rtlCol="0">
            <a:spAutoFit/>
          </a:bodyPr>
          <a:lstStyle/>
          <a:p>
            <a:endParaRPr lang="en-US" sz="1400" dirty="0" smtClean="0"/>
          </a:p>
          <a:p>
            <a:endParaRPr lang="en-US" sz="1400" dirty="0" smtClean="0"/>
          </a:p>
          <a:p>
            <a:endParaRPr lang="en-US" sz="1400" dirty="0" smtClean="0"/>
          </a:p>
          <a:p>
            <a:endParaRPr lang="en-US" sz="1400" dirty="0"/>
          </a:p>
        </p:txBody>
      </p:sp>
      <p:sp>
        <p:nvSpPr>
          <p:cNvPr id="9" name="Right Arrow 8"/>
          <p:cNvSpPr/>
          <p:nvPr/>
        </p:nvSpPr>
        <p:spPr>
          <a:xfrm>
            <a:off x="0" y="0"/>
            <a:ext cx="7543800" cy="1161633"/>
          </a:xfrm>
          <a:prstGeom prst="rightArrow">
            <a:avLst>
              <a:gd name="adj1" fmla="val 50000"/>
              <a:gd name="adj2" fmla="val 78749"/>
            </a:avLst>
          </a:prstGeom>
          <a:solidFill>
            <a:schemeClr val="accent1">
              <a:lumMod val="20000"/>
              <a:lumOff val="80000"/>
            </a:schemeClr>
          </a:solidFill>
          <a:ln>
            <a:noFill/>
          </a:ln>
        </p:spPr>
        <p:txBody>
          <a:bodyPr wrap="square">
            <a:spAutoFit/>
          </a:bodyPr>
          <a:lstStyle/>
          <a:p>
            <a:pPr algn="l" fontAlgn="auto">
              <a:spcBef>
                <a:spcPts val="0"/>
              </a:spcBef>
              <a:spcAft>
                <a:spcPts val="0"/>
              </a:spcAft>
              <a:defRPr/>
            </a:pPr>
            <a:r>
              <a:rPr lang="en-US" sz="3200" b="1" spc="60" dirty="0" smtClean="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rPr>
              <a:t>Active Learning: Discussion</a:t>
            </a:r>
            <a:endParaRPr lang="en-US" sz="3200" b="1" spc="60" dirty="0">
              <a:ln w="9000" cmpd="sng">
                <a:noFill/>
                <a:prstDash val="solid"/>
              </a:ln>
              <a:solidFill>
                <a:schemeClr val="accent6">
                  <a:lumMod val="75000"/>
                </a:schemeClr>
              </a:solidFill>
              <a:effectLst>
                <a:outerShdw blurRad="38100" dist="38100" dir="2700000" algn="tl">
                  <a:srgbClr val="000000">
                    <a:alpha val="43137"/>
                  </a:srgbClr>
                </a:outerShdw>
                <a:reflection blurRad="12700" stA="28000" endPos="45000" dist="1000" dir="5400000" sy="-100000" algn="bl" rotWithShape="0"/>
              </a:effectLst>
              <a:latin typeface="Century Gothic" pitchFamily="34" charset="0"/>
              <a:cs typeface="Courier New" pitchFamily="49" charset="0"/>
            </a:endParaRPr>
          </a:p>
        </p:txBody>
      </p:sp>
      <p:sp>
        <p:nvSpPr>
          <p:cNvPr id="1026" name="Text Placeholder 2"/>
          <p:cNvSpPr>
            <a:spLocks noGrp="1"/>
          </p:cNvSpPr>
          <p:nvPr>
            <p:ph type="body" idx="1"/>
          </p:nvPr>
        </p:nvSpPr>
        <p:spPr bwMode="auto">
          <a:xfrm>
            <a:off x="228600" y="1295400"/>
            <a:ext cx="8458200" cy="5060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Oval 12"/>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pic>
        <p:nvPicPr>
          <p:cNvPr id="2" name="Picture 2" descr="Man thinking"/>
          <p:cNvPicPr>
            <a:picLocks noChangeAspect="1" noChangeArrowheads="1"/>
          </p:cNvPicPr>
          <p:nvPr userDrawn="1"/>
        </p:nvPicPr>
        <p:blipFill rotWithShape="1">
          <a:blip r:embed="rId5" cstate="screen">
            <a:duotone>
              <a:schemeClr val="accent6">
                <a:shade val="45000"/>
                <a:satMod val="135000"/>
              </a:schemeClr>
              <a:prstClr val="white"/>
            </a:duotone>
            <a:extLst>
              <a:ext uri="{28A0092B-C50C-407E-A947-70E740481C1C}">
                <a14:useLocalDpi xmlns:a14="http://schemas.microsoft.com/office/drawing/2010/main" xmlns="" val="0"/>
              </a:ext>
            </a:extLst>
          </a:blip>
          <a:srcRect/>
          <a:stretch/>
        </p:blipFill>
        <p:spPr bwMode="auto">
          <a:xfrm flipH="1">
            <a:off x="7536595" y="108569"/>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 name="Picture 2" descr="Man thinking"/>
          <p:cNvPicPr>
            <a:picLocks noChangeAspect="1" noChangeArrowheads="1"/>
          </p:cNvPicPr>
          <p:nvPr userDrawn="1"/>
        </p:nvPicPr>
        <p:blipFill rotWithShape="1">
          <a:blip r:embed="rId5" cstate="screen">
            <a:duotone>
              <a:schemeClr val="accent1">
                <a:shade val="45000"/>
                <a:satMod val="135000"/>
              </a:schemeClr>
              <a:prstClr val="white"/>
            </a:duotone>
            <a:extLst>
              <a:ext uri="{28A0092B-C50C-407E-A947-70E740481C1C}">
                <a14:useLocalDpi xmlns:a14="http://schemas.microsoft.com/office/drawing/2010/main" xmlns="" val="0"/>
              </a:ext>
            </a:extLst>
          </a:blip>
          <a:srcRect/>
          <a:stretch/>
        </p:blipFill>
        <p:spPr bwMode="auto">
          <a:xfrm>
            <a:off x="8370066" y="108568"/>
            <a:ext cx="780664" cy="838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Right Arrow 10">
            <a:hlinkClick r:id="" action="ppaction://noaction"/>
          </p:cNvPr>
          <p:cNvSpPr/>
          <p:nvPr userDrawn="1"/>
        </p:nvSpPr>
        <p:spPr>
          <a:xfrm>
            <a:off x="0" y="6081474"/>
            <a:ext cx="1524000" cy="776526"/>
          </a:xfrm>
          <a:prstGeom prst="rightArrow">
            <a:avLst>
              <a:gd name="adj1" fmla="val 47162"/>
              <a:gd name="adj2" fmla="val 48581"/>
            </a:avLst>
          </a:prstGeom>
          <a:solidFill>
            <a:schemeClr val="accent1">
              <a:lumMod val="20000"/>
              <a:lumOff val="80000"/>
            </a:schemeClr>
          </a:solidFill>
          <a:ln>
            <a:noFill/>
          </a:ln>
        </p:spPr>
        <p:txBody>
          <a:bodyPr wrap="square">
            <a:spAutoFit/>
          </a:bodyPr>
          <a:lstStyle/>
          <a:p>
            <a:pPr algn="ctr" fontAlgn="auto">
              <a:spcBef>
                <a:spcPts val="0"/>
              </a:spcBef>
              <a:spcAft>
                <a:spcPts val="0"/>
              </a:spcAft>
              <a:defRPr/>
            </a:pPr>
            <a:endParaRPr lang="en-US" sz="900" b="1" spc="60" dirty="0" smtClean="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a:p>
            <a:pPr algn="ctr" fontAlgn="auto">
              <a:spcBef>
                <a:spcPts val="0"/>
              </a:spcBef>
              <a:spcAft>
                <a:spcPts val="0"/>
              </a:spcAft>
              <a:defRPr/>
            </a:pPr>
            <a:endParaRPr lang="en-US" sz="900" b="1" spc="60" dirty="0">
              <a:ln w="9000" cmpd="sng">
                <a:noFill/>
                <a:prstDash val="solid"/>
              </a:ln>
              <a:solidFill>
                <a:schemeClr val="accent6">
                  <a:lumMod val="75000"/>
                </a:schemeClr>
              </a:solidFill>
              <a:effectLst>
                <a:reflection blurRad="12700" stA="28000" endPos="45000" dist="1000" dir="5400000" sy="-100000" algn="bl" rotWithShape="0"/>
              </a:effectLst>
              <a:latin typeface="Century Gothic" pitchFamily="34" charset="0"/>
              <a:cs typeface="Courier New" pitchFamily="49" charset="0"/>
            </a:endParaRPr>
          </a:p>
        </p:txBody>
      </p:sp>
      <p:sp>
        <p:nvSpPr>
          <p:cNvPr id="12"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3999456525"/>
      </p:ext>
    </p:extLst>
  </p:cSld>
  <p:clrMap bg1="lt1" tx1="dk1" bg2="lt2" tx2="dk2" accent1="accent1" accent2="accent2" accent3="accent3" accent4="accent4" accent5="accent5" accent6="accent6" hlink="hlink" folHlink="folHlink"/>
  <p:sldLayoutIdLst>
    <p:sldLayoutId id="2147483683" r:id="rId1"/>
    <p:sldLayoutId id="2147483684" r:id="rId2"/>
  </p:sldLayoutIdLst>
  <p:transition>
    <p:fade thruBlk="1"/>
  </p:transition>
  <p:timing>
    <p:tnLst>
      <p:par>
        <p:cTn id="1" dur="indefinite" restart="never" nodeType="tmRoot"/>
      </p:par>
    </p:tnLst>
  </p:timing>
  <p:hf sldNum="0" hdr="0" dt="0"/>
  <p:txStyles>
    <p:titleStyle>
      <a:lvl1pPr algn="ctr" rtl="0" eaLnBrk="1" fontAlgn="base" hangingPunct="1">
        <a:spcBef>
          <a:spcPct val="0"/>
        </a:spcBef>
        <a:spcAft>
          <a:spcPct val="0"/>
        </a:spcAft>
        <a:defRPr sz="4400" b="1" i="1" kern="1200">
          <a:noFill/>
          <a:latin typeface="Century Gothic" pitchFamily="34" charset="0"/>
          <a:ea typeface="+mj-ea"/>
          <a:cs typeface="+mj-cs"/>
        </a:defRPr>
      </a:lvl1pPr>
      <a:lvl2pPr algn="ctr" rtl="0" eaLnBrk="1" fontAlgn="base" hangingPunct="1">
        <a:spcBef>
          <a:spcPct val="0"/>
        </a:spcBef>
        <a:spcAft>
          <a:spcPct val="0"/>
        </a:spcAft>
        <a:defRPr sz="4400" b="1" i="1">
          <a:solidFill>
            <a:schemeClr val="tx1"/>
          </a:solidFill>
          <a:latin typeface="Century Gothic" pitchFamily="34" charset="0"/>
        </a:defRPr>
      </a:lvl2pPr>
      <a:lvl3pPr algn="ctr" rtl="0" eaLnBrk="1" fontAlgn="base" hangingPunct="1">
        <a:spcBef>
          <a:spcPct val="0"/>
        </a:spcBef>
        <a:spcAft>
          <a:spcPct val="0"/>
        </a:spcAft>
        <a:defRPr sz="4400" b="1" i="1">
          <a:solidFill>
            <a:schemeClr val="tx1"/>
          </a:solidFill>
          <a:latin typeface="Century Gothic" pitchFamily="34" charset="0"/>
        </a:defRPr>
      </a:lvl3pPr>
      <a:lvl4pPr algn="ctr" rtl="0" eaLnBrk="1" fontAlgn="base" hangingPunct="1">
        <a:spcBef>
          <a:spcPct val="0"/>
        </a:spcBef>
        <a:spcAft>
          <a:spcPct val="0"/>
        </a:spcAft>
        <a:defRPr sz="4400" b="1" i="1">
          <a:solidFill>
            <a:schemeClr val="tx1"/>
          </a:solidFill>
          <a:latin typeface="Century Gothic" pitchFamily="34" charset="0"/>
        </a:defRPr>
      </a:lvl4pPr>
      <a:lvl5pPr algn="ctr" rtl="0" eaLnBrk="1" fontAlgn="base" hangingPunct="1">
        <a:spcBef>
          <a:spcPct val="0"/>
        </a:spcBef>
        <a:spcAft>
          <a:spcPct val="0"/>
        </a:spcAft>
        <a:defRPr sz="4400" b="1" i="1">
          <a:solidFill>
            <a:schemeClr val="tx1"/>
          </a:solidFill>
          <a:latin typeface="Century Gothic" pitchFamily="34" charset="0"/>
        </a:defRPr>
      </a:lvl5pPr>
      <a:lvl6pPr marL="457200" algn="ctr" rtl="0" eaLnBrk="1" fontAlgn="base" hangingPunct="1">
        <a:spcBef>
          <a:spcPct val="0"/>
        </a:spcBef>
        <a:spcAft>
          <a:spcPct val="0"/>
        </a:spcAft>
        <a:defRPr sz="4400" b="1" i="1">
          <a:solidFill>
            <a:schemeClr val="tx1"/>
          </a:solidFill>
          <a:latin typeface="Century Gothic" pitchFamily="34" charset="0"/>
        </a:defRPr>
      </a:lvl6pPr>
      <a:lvl7pPr marL="914400" algn="ctr" rtl="0" eaLnBrk="1" fontAlgn="base" hangingPunct="1">
        <a:spcBef>
          <a:spcPct val="0"/>
        </a:spcBef>
        <a:spcAft>
          <a:spcPct val="0"/>
        </a:spcAft>
        <a:defRPr sz="4400" b="1" i="1">
          <a:solidFill>
            <a:schemeClr val="tx1"/>
          </a:solidFill>
          <a:latin typeface="Century Gothic" pitchFamily="34" charset="0"/>
        </a:defRPr>
      </a:lvl7pPr>
      <a:lvl8pPr marL="1371600" algn="ctr" rtl="0" eaLnBrk="1" fontAlgn="base" hangingPunct="1">
        <a:spcBef>
          <a:spcPct val="0"/>
        </a:spcBef>
        <a:spcAft>
          <a:spcPct val="0"/>
        </a:spcAft>
        <a:defRPr sz="4400" b="1" i="1">
          <a:solidFill>
            <a:schemeClr val="tx1"/>
          </a:solidFill>
          <a:latin typeface="Century Gothic" pitchFamily="34" charset="0"/>
        </a:defRPr>
      </a:lvl8pPr>
      <a:lvl9pPr marL="1828800" algn="ctr" rtl="0" eaLnBrk="1" fontAlgn="base" hangingPunct="1">
        <a:spcBef>
          <a:spcPct val="0"/>
        </a:spcBef>
        <a:spcAft>
          <a:spcPct val="0"/>
        </a:spcAft>
        <a:defRPr sz="4400" b="1" i="1">
          <a:solidFill>
            <a:schemeClr val="tx1"/>
          </a:solidFill>
          <a:latin typeface="Century Gothic" pitchFamily="34" charset="0"/>
        </a:defRPr>
      </a:lvl9pPr>
    </p:titleStyle>
    <p:bodyStyle>
      <a:lvl1pPr marL="0" indent="0" algn="l" rtl="0" eaLnBrk="1" fontAlgn="base" hangingPunct="1">
        <a:spcBef>
          <a:spcPct val="20000"/>
        </a:spcBef>
        <a:spcAft>
          <a:spcPct val="0"/>
        </a:spcAft>
        <a:buFontTx/>
        <a:buNone/>
        <a:defRPr sz="3600" b="1" kern="1200" spc="100">
          <a:solidFill>
            <a:schemeClr val="tx1"/>
          </a:solidFill>
          <a:latin typeface="Candara" pitchFamily="34" charset="0"/>
          <a:ea typeface="+mn-ea"/>
          <a:cs typeface="Tahoma" pitchFamily="34" charset="0"/>
        </a:defRPr>
      </a:lvl1pPr>
      <a:lvl2pPr marL="457200" indent="0" algn="l" rtl="0" eaLnBrk="1" fontAlgn="base" hangingPunct="1">
        <a:spcBef>
          <a:spcPct val="20000"/>
        </a:spcBef>
        <a:spcAft>
          <a:spcPct val="0"/>
        </a:spcAft>
        <a:buFontTx/>
        <a:buNone/>
        <a:defRPr sz="3200" b="1" kern="1200" spc="100">
          <a:solidFill>
            <a:schemeClr val="tx1"/>
          </a:solidFill>
          <a:latin typeface="Candara" pitchFamily="34" charset="0"/>
          <a:ea typeface="+mn-ea"/>
          <a:cs typeface="Tahoma" pitchFamily="34" charset="0"/>
        </a:defRPr>
      </a:lvl2pPr>
      <a:lvl3pPr marL="914400" indent="0" algn="l" rtl="0" eaLnBrk="1" fontAlgn="base" hangingPunct="1">
        <a:spcBef>
          <a:spcPct val="20000"/>
        </a:spcBef>
        <a:spcAft>
          <a:spcPct val="0"/>
        </a:spcAft>
        <a:buFontTx/>
        <a:buNone/>
        <a:defRPr sz="2800" b="1" kern="1200" spc="100">
          <a:solidFill>
            <a:schemeClr val="tx1"/>
          </a:solidFill>
          <a:latin typeface="Candara" pitchFamily="34" charset="0"/>
          <a:ea typeface="+mn-ea"/>
          <a:cs typeface="Tahoma" pitchFamily="34" charset="0"/>
        </a:defRPr>
      </a:lvl3pPr>
      <a:lvl4pPr marL="13716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4pPr>
      <a:lvl5pPr marL="1828800" indent="0" algn="l" rtl="0" eaLnBrk="1" fontAlgn="base" hangingPunct="1">
        <a:spcBef>
          <a:spcPct val="20000"/>
        </a:spcBef>
        <a:spcAft>
          <a:spcPct val="0"/>
        </a:spcAft>
        <a:buFontTx/>
        <a:buNone/>
        <a:defRPr sz="2400" b="1" kern="1200" spc="100">
          <a:solidFill>
            <a:schemeClr val="tx1"/>
          </a:solidFill>
          <a:latin typeface="Candar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xmlns="" val="0"/>
              </a:ext>
            </a:extLst>
          </a:blip>
          <a:srcRect/>
          <a:stretch/>
        </p:blipFill>
        <p:spPr bwMode="auto">
          <a:xfrm>
            <a:off x="0" y="0"/>
            <a:ext cx="91440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Oval 9"/>
          <p:cNvSpPr/>
          <p:nvPr/>
        </p:nvSpPr>
        <p:spPr>
          <a:xfrm>
            <a:off x="8462841" y="6168900"/>
            <a:ext cx="609600" cy="625492"/>
          </a:xfrm>
          <a:prstGeom prst="ellipse">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hlinkClick r:id="rId4" action="ppaction://hlinksldjump"/>
          </p:cNvPr>
          <p:cNvSpPr txBox="1"/>
          <p:nvPr/>
        </p:nvSpPr>
        <p:spPr>
          <a:xfrm>
            <a:off x="8493643" y="6262990"/>
            <a:ext cx="654998" cy="615553"/>
          </a:xfrm>
          <a:prstGeom prst="rect">
            <a:avLst/>
          </a:prstGeom>
          <a:noFill/>
        </p:spPr>
        <p:txBody>
          <a:bodyPr wrap="square" rtlCol="0">
            <a:spAutoFit/>
          </a:bodyPr>
          <a:lstStyle/>
          <a:p>
            <a:r>
              <a:rPr lang="en-US" sz="800" b="1" dirty="0" smtClean="0">
                <a:latin typeface="Candara" pitchFamily="34" charset="0"/>
                <a:hlinkClick r:id="rId4" action="ppaction://hlinksldjump"/>
              </a:rPr>
              <a:t>Back to Table of contents</a:t>
            </a:r>
            <a:endParaRPr lang="en-US" sz="800" b="1" dirty="0" smtClean="0">
              <a:latin typeface="Candara" pitchFamily="34" charset="0"/>
            </a:endParaRPr>
          </a:p>
          <a:p>
            <a:endParaRPr lang="en-US" sz="1000" dirty="0">
              <a:latin typeface="Candara" pitchFamily="34" charset="0"/>
            </a:endParaRPr>
          </a:p>
        </p:txBody>
      </p:sp>
      <p:sp>
        <p:nvSpPr>
          <p:cNvPr id="7" name="Footer Placeholder 4"/>
          <p:cNvSpPr>
            <a:spLocks noGrp="1"/>
          </p:cNvSpPr>
          <p:nvPr>
            <p:ph type="ftr" sz="quarter" idx="3"/>
          </p:nvPr>
        </p:nvSpPr>
        <p:spPr>
          <a:xfrm>
            <a:off x="2171700" y="6629400"/>
            <a:ext cx="4800600" cy="228600"/>
          </a:xfrm>
          <a:prstGeom prst="rect">
            <a:avLst/>
          </a:prstGeom>
        </p:spPr>
        <p:txBody>
          <a:bodyPr/>
          <a:lstStyle>
            <a:lvl1pPr algn="ctr">
              <a:defRPr sz="1100" i="0" cap="small" spc="400" baseline="0" smtClean="0">
                <a:solidFill>
                  <a:schemeClr val="tx1">
                    <a:lumMod val="50000"/>
                    <a:lumOff val="50000"/>
                  </a:schemeClr>
                </a:solidFill>
              </a:defRPr>
            </a:lvl1pPr>
          </a:lstStyle>
          <a:p>
            <a:pPr>
              <a:defRPr/>
            </a:pPr>
            <a:r>
              <a:rPr lang="en-US" dirty="0" smtClean="0"/>
              <a:t>Copyright 2013 Worth Publishers</a:t>
            </a:r>
            <a:endParaRPr lang="en-US" dirty="0"/>
          </a:p>
        </p:txBody>
      </p:sp>
    </p:spTree>
    <p:extLst>
      <p:ext uri="{BB962C8B-B14F-4D97-AF65-F5344CB8AC3E}">
        <p14:creationId xmlns:p14="http://schemas.microsoft.com/office/powerpoint/2010/main" xmlns="" val="4235582923"/>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3600" b="1" kern="1200">
          <a:solidFill>
            <a:schemeClr val="tx1"/>
          </a:solidFill>
          <a:latin typeface="Candara" pitchFamily="34" charset="0"/>
          <a:ea typeface="+mn-ea"/>
          <a:cs typeface="+mn-cs"/>
        </a:defRPr>
      </a:lvl1pPr>
      <a:lvl2pPr marL="457200" indent="0" algn="l" defTabSz="914400" rtl="0" eaLnBrk="1" latinLnBrk="0" hangingPunct="1">
        <a:spcBef>
          <a:spcPct val="20000"/>
        </a:spcBef>
        <a:buFontTx/>
        <a:buNone/>
        <a:defRPr sz="3200" b="1" kern="1200">
          <a:solidFill>
            <a:schemeClr val="tx1"/>
          </a:solidFill>
          <a:latin typeface="Candara" pitchFamily="34" charset="0"/>
          <a:ea typeface="+mn-ea"/>
          <a:cs typeface="+mn-cs"/>
        </a:defRPr>
      </a:lvl2pPr>
      <a:lvl3pPr marL="914400" indent="0" algn="l" defTabSz="914400" rtl="0" eaLnBrk="1" latinLnBrk="0" hangingPunct="1">
        <a:spcBef>
          <a:spcPct val="20000"/>
        </a:spcBef>
        <a:buFontTx/>
        <a:buNone/>
        <a:defRPr sz="2800" b="1" kern="1200">
          <a:solidFill>
            <a:schemeClr val="tx1"/>
          </a:solidFill>
          <a:latin typeface="Candara" pitchFamily="34" charset="0"/>
          <a:ea typeface="+mn-ea"/>
          <a:cs typeface="+mn-cs"/>
        </a:defRPr>
      </a:lvl3pPr>
      <a:lvl4pPr marL="13716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4pPr>
      <a:lvl5pPr marL="1828800" indent="0" algn="l" defTabSz="914400" rtl="0" eaLnBrk="1" latinLnBrk="0" hangingPunct="1">
        <a:spcBef>
          <a:spcPct val="20000"/>
        </a:spcBef>
        <a:buFontTx/>
        <a:buNone/>
        <a:defRPr sz="2400" b="1" kern="1200">
          <a:solidFill>
            <a:schemeClr val="tx1"/>
          </a:solidFill>
          <a:latin typeface="Candar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2" descr="fig"/>
          <p:cNvPicPr>
            <a:picLocks noChangeAspect="1" noChangeArrowheads="1"/>
          </p:cNvPicPr>
          <p:nvPr/>
        </p:nvPicPr>
        <p:blipFill>
          <a:blip r:embed="rId3"/>
          <a:srcRect/>
          <a:stretch>
            <a:fillRect/>
          </a:stretch>
        </p:blipFill>
        <p:spPr bwMode="auto">
          <a:xfrm>
            <a:off x="455613" y="1143000"/>
            <a:ext cx="8231187" cy="4121150"/>
          </a:xfrm>
          <a:prstGeom prst="rect">
            <a:avLst/>
          </a:prstGeom>
          <a:noFill/>
          <a:ln w="9525">
            <a:noFill/>
            <a:miter lim="800000"/>
            <a:headEnd/>
            <a:tailEnd/>
          </a:ln>
        </p:spPr>
      </p:pic>
      <p:sp>
        <p:nvSpPr>
          <p:cNvPr id="76803" name="Title 2"/>
          <p:cNvSpPr>
            <a:spLocks noGrp="1"/>
          </p:cNvSpPr>
          <p:nvPr>
            <p:ph type="title"/>
          </p:nvPr>
        </p:nvSpPr>
        <p:spPr/>
        <p:txBody>
          <a:bodyPr/>
          <a:lstStyle/>
          <a:p>
            <a:r>
              <a:rPr lang="en-US" dirty="0" smtClean="0"/>
              <a:t>Using Graph  -  Two Variables</a:t>
            </a:r>
          </a:p>
        </p:txBody>
      </p:sp>
      <p:sp>
        <p:nvSpPr>
          <p:cNvPr id="76804" name="Content Placeholder 3"/>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Using </a:t>
            </a:r>
            <a:r>
              <a:rPr lang="en-US" sz="3600" dirty="0" smtClean="0"/>
              <a:t>Models: </a:t>
            </a:r>
            <a:r>
              <a:rPr lang="en-US" sz="3600" dirty="0"/>
              <a:t>Positive </a:t>
            </a:r>
            <a:r>
              <a:rPr lang="en-US" sz="3600" dirty="0" smtClean="0"/>
              <a:t>Versus </a:t>
            </a:r>
            <a:r>
              <a:rPr lang="en-US" sz="3600" dirty="0"/>
              <a:t>Normative Economics</a:t>
            </a:r>
          </a:p>
        </p:txBody>
      </p:sp>
      <p:sp>
        <p:nvSpPr>
          <p:cNvPr id="3" name="Content Placeholder 2"/>
          <p:cNvSpPr>
            <a:spLocks noGrp="1"/>
          </p:cNvSpPr>
          <p:nvPr>
            <p:ph idx="1"/>
          </p:nvPr>
        </p:nvSpPr>
        <p:spPr/>
        <p:txBody>
          <a:bodyPr>
            <a:normAutofit fontScale="62500" lnSpcReduction="20000"/>
          </a:bodyPr>
          <a:lstStyle/>
          <a:p>
            <a:r>
              <a:rPr lang="en-US" dirty="0">
                <a:solidFill>
                  <a:srgbClr val="990033"/>
                </a:solidFill>
              </a:rPr>
              <a:t>Positive economics </a:t>
            </a:r>
            <a:r>
              <a:rPr lang="en-US" b="0" dirty="0"/>
              <a:t>is the </a:t>
            </a:r>
            <a:r>
              <a:rPr lang="en-US" b="0" dirty="0" smtClean="0"/>
              <a:t>branch of </a:t>
            </a:r>
            <a:r>
              <a:rPr lang="en-US" b="0" dirty="0"/>
              <a:t>economic analysis that </a:t>
            </a:r>
            <a:r>
              <a:rPr lang="en-US" b="0" dirty="0" smtClean="0"/>
              <a:t>describes the </a:t>
            </a:r>
            <a:r>
              <a:rPr lang="en-US" b="0" dirty="0"/>
              <a:t>way the economy actually works</a:t>
            </a:r>
            <a:r>
              <a:rPr lang="en-US" b="0" dirty="0" smtClean="0"/>
              <a:t>.</a:t>
            </a:r>
          </a:p>
          <a:p>
            <a:pPr marL="231775" indent="-231775"/>
            <a:r>
              <a:rPr lang="en-US" dirty="0" smtClean="0"/>
              <a:t>According to Zillow.com, price of houses in Bellevue is relatively stable.</a:t>
            </a:r>
          </a:p>
          <a:p>
            <a:pPr marL="231775" indent="-231775"/>
            <a:r>
              <a:rPr lang="en-US" dirty="0" smtClean="0"/>
              <a:t>Stock market loses 30% of its last year’s value.</a:t>
            </a:r>
          </a:p>
          <a:p>
            <a:endParaRPr lang="en-US" b="0" dirty="0"/>
          </a:p>
          <a:p>
            <a:r>
              <a:rPr lang="en-US" dirty="0">
                <a:solidFill>
                  <a:srgbClr val="990033"/>
                </a:solidFill>
              </a:rPr>
              <a:t>Normative economics</a:t>
            </a:r>
            <a:r>
              <a:rPr lang="en-US" dirty="0"/>
              <a:t> </a:t>
            </a:r>
            <a:r>
              <a:rPr lang="en-US" b="0" dirty="0" smtClean="0"/>
              <a:t>makes prescriptions </a:t>
            </a:r>
            <a:r>
              <a:rPr lang="en-US" b="0" dirty="0"/>
              <a:t>about the way </a:t>
            </a:r>
            <a:r>
              <a:rPr lang="en-US" b="0" dirty="0" smtClean="0"/>
              <a:t>the economy </a:t>
            </a:r>
            <a:r>
              <a:rPr lang="en-US" b="0" dirty="0"/>
              <a:t>should work</a:t>
            </a:r>
            <a:r>
              <a:rPr lang="en-US" b="0" dirty="0" smtClean="0"/>
              <a:t>.</a:t>
            </a:r>
          </a:p>
          <a:p>
            <a:pPr marL="231775" indent="-231775"/>
            <a:r>
              <a:rPr lang="en-US" dirty="0" smtClean="0"/>
              <a:t>Price of houses in Bellevue is too high.</a:t>
            </a:r>
          </a:p>
          <a:p>
            <a:pPr marL="231775" indent="-231775"/>
            <a:r>
              <a:rPr lang="en-US" dirty="0" smtClean="0"/>
              <a:t>All children under 15 should get flu vaccine.</a:t>
            </a:r>
          </a:p>
          <a:p>
            <a:endParaRPr lang="en-US" b="0" dirty="0" smtClean="0"/>
          </a:p>
          <a:p>
            <a:endParaRPr lang="en-US" b="0" dirty="0" smtClean="0"/>
          </a:p>
          <a:p>
            <a:pPr marL="231775" indent="-231775"/>
            <a:r>
              <a:rPr lang="en-US" dirty="0"/>
              <a:t>Positive economics </a:t>
            </a:r>
            <a:r>
              <a:rPr lang="en-US" b="0" dirty="0"/>
              <a:t>is </a:t>
            </a:r>
            <a:r>
              <a:rPr lang="en-US" b="0" dirty="0" smtClean="0"/>
              <a:t>about description; </a:t>
            </a:r>
            <a:r>
              <a:rPr lang="en-US" dirty="0" smtClean="0"/>
              <a:t>normative </a:t>
            </a:r>
            <a:r>
              <a:rPr lang="en-US" dirty="0"/>
              <a:t>economics </a:t>
            </a:r>
            <a:r>
              <a:rPr lang="en-US" b="0" dirty="0"/>
              <a:t>is about prescription</a:t>
            </a:r>
            <a:r>
              <a:rPr lang="en-US" b="0" dirty="0" smtClean="0"/>
              <a:t>.</a:t>
            </a:r>
            <a:r>
              <a:rPr lang="en-US" b="0" dirty="0"/>
              <a:t> </a:t>
            </a:r>
            <a:r>
              <a:rPr lang="en-US" b="0" dirty="0" smtClean="0"/>
              <a:t> </a:t>
            </a:r>
            <a:endParaRPr lang="en-US" sz="2800" dirty="0" smtClean="0"/>
          </a:p>
          <a:p>
            <a:pPr marL="231775" indent="-231775"/>
            <a:r>
              <a:rPr lang="en-US" i="1" dirty="0" smtClean="0"/>
              <a:t>Using Models, Economists can determine correct answers for positive questions and make forecasts, but typically not for normative questions, which involve value judgments. </a:t>
            </a:r>
            <a:endParaRPr lang="en-US" b="0" dirty="0" smtClean="0"/>
          </a:p>
        </p:txBody>
      </p:sp>
    </p:spTree>
    <p:extLst>
      <p:ext uri="{BB962C8B-B14F-4D97-AF65-F5344CB8AC3E}">
        <p14:creationId xmlns:p14="http://schemas.microsoft.com/office/powerpoint/2010/main" xmlns="" val="4103891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statement or Normative?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Stomp your feet for positive statement and meow like a cat for normative statement.</a:t>
            </a:r>
          </a:p>
          <a:p>
            <a:r>
              <a:rPr lang="en-US" dirty="0" smtClean="0"/>
              <a:t> </a:t>
            </a:r>
          </a:p>
          <a:p>
            <a:r>
              <a:rPr lang="en-US" dirty="0" smtClean="0"/>
              <a:t>1. The moon is made of green cheese.</a:t>
            </a:r>
          </a:p>
          <a:p>
            <a:r>
              <a:rPr lang="en-US" dirty="0" smtClean="0"/>
              <a:t>2. Rich people should be taxed more.</a:t>
            </a:r>
          </a:p>
          <a:p>
            <a:r>
              <a:rPr lang="en-US" dirty="0" smtClean="0"/>
              <a:t>3. More taxes on the rich will increase tax revenues.</a:t>
            </a:r>
          </a:p>
          <a:p>
            <a:r>
              <a:rPr lang="en-US" dirty="0" smtClean="0"/>
              <a:t>4. Everyone should donate to charity.</a:t>
            </a:r>
          </a:p>
          <a:p>
            <a:r>
              <a:rPr lang="en-US" dirty="0" smtClean="0"/>
              <a:t>5. Everyone needs to work at a bank to see the true value of money.</a:t>
            </a:r>
          </a:p>
          <a:p>
            <a:r>
              <a:rPr lang="en-US" dirty="0" smtClean="0"/>
              <a:t>6. Government intervention in markets is bad.</a:t>
            </a:r>
          </a:p>
          <a:p>
            <a:r>
              <a:rPr lang="en-US" dirty="0" smtClean="0"/>
              <a:t>7. Economics majors earn more on average than sociology majors.</a:t>
            </a:r>
          </a:p>
          <a:p>
            <a:r>
              <a:rPr lang="en-US" dirty="0" smtClean="0"/>
              <a:t>8. Everyone should take Economics course.</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hangingPunct="1"/>
            <a:r>
              <a:rPr lang="en-US" sz="3200" dirty="0" smtClean="0"/>
              <a:t>Exercise </a:t>
            </a:r>
          </a:p>
        </p:txBody>
      </p:sp>
      <p:sp>
        <p:nvSpPr>
          <p:cNvPr id="86019" name="Rectangle 3"/>
          <p:cNvSpPr>
            <a:spLocks noGrp="1" noChangeArrowheads="1"/>
          </p:cNvSpPr>
          <p:nvPr>
            <p:ph type="body" idx="1"/>
          </p:nvPr>
        </p:nvSpPr>
        <p:spPr>
          <a:xfrm>
            <a:off x="228600" y="685800"/>
            <a:ext cx="8686800" cy="6172200"/>
          </a:xfrm>
        </p:spPr>
        <p:txBody>
          <a:bodyPr/>
          <a:lstStyle/>
          <a:p>
            <a:pPr marL="533400" indent="-533400" eaLnBrk="1" hangingPunct="1">
              <a:buFont typeface="Wingdings" pitchFamily="2" charset="2"/>
              <a:buNone/>
            </a:pPr>
            <a:r>
              <a:rPr lang="en-US" sz="1600" dirty="0" smtClean="0"/>
              <a:t>1. Positive or Normative economics statement?</a:t>
            </a:r>
          </a:p>
          <a:p>
            <a:pPr marL="533400" indent="-533400" eaLnBrk="1" hangingPunct="1">
              <a:buFont typeface="Wingdings" pitchFamily="2" charset="2"/>
              <a:buNone/>
            </a:pPr>
            <a:endParaRPr lang="en-US" sz="1600" dirty="0" smtClean="0"/>
          </a:p>
          <a:p>
            <a:pPr marL="533400" indent="-533400" eaLnBrk="1" hangingPunct="1">
              <a:buFont typeface="+mj-lt"/>
              <a:buAutoNum type="alphaLcParenR"/>
            </a:pPr>
            <a:r>
              <a:rPr lang="en-US" sz="1600" dirty="0" smtClean="0"/>
              <a:t>Inflation is expected to rise following the increase in money supply.</a:t>
            </a:r>
          </a:p>
          <a:p>
            <a:pPr marL="533400" indent="-533400" eaLnBrk="1" hangingPunct="1">
              <a:buFont typeface="+mj-lt"/>
              <a:buAutoNum type="alphaLcParenR"/>
            </a:pPr>
            <a:r>
              <a:rPr lang="en-US" sz="1600" dirty="0" smtClean="0"/>
              <a:t>Foreign imports are bad for the economy.</a:t>
            </a:r>
          </a:p>
          <a:p>
            <a:pPr marL="533400" indent="-533400" eaLnBrk="1" hangingPunct="1">
              <a:buFont typeface="+mj-lt"/>
              <a:buAutoNum type="alphaLcParenR"/>
            </a:pPr>
            <a:r>
              <a:rPr lang="en-US" sz="1600" dirty="0" smtClean="0"/>
              <a:t>The price of houses in Seattle is too high.</a:t>
            </a:r>
          </a:p>
          <a:p>
            <a:pPr marL="533400" indent="-533400" eaLnBrk="1" hangingPunct="1">
              <a:buFont typeface="+mj-lt"/>
              <a:buAutoNum type="alphaLcParenR"/>
            </a:pPr>
            <a:r>
              <a:rPr lang="en-US" sz="1600" dirty="0" smtClean="0"/>
              <a:t>Rent control law should be implemented to help renters.</a:t>
            </a:r>
          </a:p>
          <a:p>
            <a:pPr marL="533400" indent="-533400" eaLnBrk="1" hangingPunct="1">
              <a:buFont typeface="+mj-lt"/>
              <a:buAutoNum type="alphaLcParenR"/>
            </a:pPr>
            <a:r>
              <a:rPr lang="en-US" sz="1600" dirty="0" smtClean="0"/>
              <a:t>More than 60% of women are in the labor market. </a:t>
            </a:r>
          </a:p>
          <a:p>
            <a:pPr marL="533400" indent="-533400" eaLnBrk="1" hangingPunct="1">
              <a:buFont typeface="Wingdings" pitchFamily="2" charset="2"/>
              <a:buAutoNum type="alphaLcParenR"/>
            </a:pPr>
            <a:endParaRPr lang="en-US" sz="1600" dirty="0" smtClean="0"/>
          </a:p>
          <a:p>
            <a:pPr marL="533400" indent="-533400" eaLnBrk="1" hangingPunct="1">
              <a:buFont typeface="Wingdings" pitchFamily="2" charset="2"/>
              <a:buNone/>
            </a:pPr>
            <a:r>
              <a:rPr lang="en-US" sz="1600" dirty="0" smtClean="0"/>
              <a:t>2. Determine the variables of the following situations, sketch a graph to show which is on the x-axis (the independent variable) or on the y-axis (the dependent variable), and show a curve or a line that shows the relationship (positive or negative or anything else):</a:t>
            </a:r>
          </a:p>
          <a:p>
            <a:pPr marL="533400" indent="-533400" eaLnBrk="1" hangingPunct="1">
              <a:buFont typeface="+mj-lt"/>
              <a:buAutoNum type="alphaLcParenR"/>
            </a:pPr>
            <a:r>
              <a:rPr lang="en-US" sz="1600" dirty="0" smtClean="0"/>
              <a:t>1. More experienced workers typically have higher incomes than less experienced ones.</a:t>
            </a:r>
          </a:p>
          <a:p>
            <a:pPr marL="533400" indent="-533400" eaLnBrk="1" hangingPunct="1">
              <a:buFont typeface="+mj-lt"/>
              <a:buAutoNum type="alphaLcParenR"/>
            </a:pPr>
            <a:r>
              <a:rPr lang="en-US" sz="1600" dirty="0" smtClean="0"/>
              <a:t>2. Whatever the temperature outside, Americans consume the same number of hot dogs per day.</a:t>
            </a:r>
          </a:p>
          <a:p>
            <a:pPr marL="533400" indent="-533400" eaLnBrk="1" hangingPunct="1">
              <a:buFont typeface="+mj-lt"/>
              <a:buAutoNum type="alphaLcParenR"/>
            </a:pPr>
            <a:r>
              <a:rPr lang="en-US" sz="1600" dirty="0" smtClean="0"/>
              <a:t>3. Research finds no relationship between the number of diet books purchased with the number of pounds lost by the average dieter.</a:t>
            </a:r>
          </a:p>
          <a:p>
            <a:pPr marL="533400" indent="-533400" eaLnBrk="1" hangingPunct="1">
              <a:buFont typeface="+mj-lt"/>
              <a:buAutoNum type="alphaLcParenR"/>
            </a:pPr>
            <a:r>
              <a:rPr lang="en-US" sz="1600" dirty="0" smtClean="0"/>
              <a:t>4. If the price of movies increases, fewer consumers go to see movies.</a:t>
            </a:r>
          </a:p>
          <a:p>
            <a:pPr marL="533400" indent="-533400" eaLnBrk="1" hangingPunct="1">
              <a:buFont typeface="Wingdings" pitchFamily="2" charset="2"/>
              <a:buNone/>
            </a:pPr>
            <a:endParaRPr lang="en-US" sz="1600" dirty="0" smtClean="0"/>
          </a:p>
          <a:p>
            <a:pPr marL="533400" indent="-533400" eaLnBrk="1" hangingPunct="1">
              <a:buFont typeface="Wingdings" pitchFamily="2" charset="2"/>
              <a:buNone/>
            </a:pPr>
            <a:r>
              <a:rPr lang="en-US" sz="1600" dirty="0" smtClean="0"/>
              <a:t>(note: on the graph, “Price” is always put on the y-axis, a common agreement in economics study)</a:t>
            </a:r>
            <a:endParaRPr lang="en-US"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descr="fig"/>
          <p:cNvPicPr>
            <a:picLocks noChangeAspect="1" noChangeArrowheads="1"/>
          </p:cNvPicPr>
          <p:nvPr/>
        </p:nvPicPr>
        <p:blipFill>
          <a:blip r:embed="rId3"/>
          <a:srcRect/>
          <a:stretch>
            <a:fillRect/>
          </a:stretch>
        </p:blipFill>
        <p:spPr bwMode="auto">
          <a:xfrm>
            <a:off x="455613" y="1371600"/>
            <a:ext cx="8231187" cy="372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4" descr="fig"/>
          <p:cNvPicPr>
            <a:picLocks noChangeAspect="1" noChangeArrowheads="1"/>
          </p:cNvPicPr>
          <p:nvPr/>
        </p:nvPicPr>
        <p:blipFill>
          <a:blip r:embed="rId3"/>
          <a:srcRect/>
          <a:stretch>
            <a:fillRect/>
          </a:stretch>
        </p:blipFill>
        <p:spPr bwMode="auto">
          <a:xfrm>
            <a:off x="455613" y="1676400"/>
            <a:ext cx="8231187"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fig"/>
          <p:cNvPicPr>
            <a:picLocks noChangeAspect="1" noChangeArrowheads="1"/>
          </p:cNvPicPr>
          <p:nvPr/>
        </p:nvPicPr>
        <p:blipFill>
          <a:blip r:embed="rId3"/>
          <a:srcRect/>
          <a:stretch>
            <a:fillRect/>
          </a:stretch>
        </p:blipFill>
        <p:spPr bwMode="auto">
          <a:xfrm>
            <a:off x="1062038" y="457200"/>
            <a:ext cx="7018337" cy="5487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fig"/>
          <p:cNvPicPr>
            <a:picLocks noChangeAspect="1" noChangeArrowheads="1"/>
          </p:cNvPicPr>
          <p:nvPr/>
        </p:nvPicPr>
        <p:blipFill>
          <a:blip r:embed="rId3"/>
          <a:srcRect/>
          <a:stretch>
            <a:fillRect/>
          </a:stretch>
        </p:blipFill>
        <p:spPr bwMode="auto">
          <a:xfrm>
            <a:off x="1647825" y="457200"/>
            <a:ext cx="5846763" cy="5487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Rot="1" noChangeArrowheads="1"/>
          </p:cNvSpPr>
          <p:nvPr>
            <p:ph type="title"/>
          </p:nvPr>
        </p:nvSpPr>
        <p:spPr>
          <a:xfrm>
            <a:off x="381000" y="33338"/>
            <a:ext cx="8229600" cy="685800"/>
          </a:xfrm>
        </p:spPr>
        <p:txBody>
          <a:bodyPr>
            <a:normAutofit fontScale="90000"/>
          </a:bodyPr>
          <a:lstStyle/>
          <a:p>
            <a:pPr algn="l" eaLnBrk="1" hangingPunct="1"/>
            <a:r>
              <a:rPr lang="en-US" dirty="0" smtClean="0"/>
              <a:t>The Power of Log</a:t>
            </a:r>
            <a:endParaRPr lang="en-US" b="0" dirty="0" smtClean="0"/>
          </a:p>
        </p:txBody>
      </p:sp>
      <p:sp>
        <p:nvSpPr>
          <p:cNvPr id="81923" name="Rectangle 1027"/>
          <p:cNvSpPr>
            <a:spLocks noGrp="1" noChangeArrowheads="1"/>
          </p:cNvSpPr>
          <p:nvPr>
            <p:ph type="body" idx="1"/>
          </p:nvPr>
        </p:nvSpPr>
        <p:spPr>
          <a:xfrm>
            <a:off x="381000" y="762000"/>
            <a:ext cx="8229600" cy="5715000"/>
          </a:xfrm>
        </p:spPr>
        <p:txBody>
          <a:bodyPr/>
          <a:lstStyle/>
          <a:p>
            <a:pPr>
              <a:buFont typeface="Wingdings" pitchFamily="2" charset="2"/>
              <a:buNone/>
              <a:defRPr/>
            </a:pPr>
            <a:r>
              <a:rPr lang="en-US" sz="1800" dirty="0" smtClean="0"/>
              <a:t>Log</a:t>
            </a:r>
            <a:r>
              <a:rPr lang="en-US" sz="1800" baseline="-25000" dirty="0" smtClean="0"/>
              <a:t>10</a:t>
            </a:r>
            <a:r>
              <a:rPr lang="en-US" sz="1800" dirty="0" smtClean="0"/>
              <a:t> 1 = 0</a:t>
            </a:r>
          </a:p>
          <a:p>
            <a:pPr>
              <a:buFont typeface="Wingdings" pitchFamily="2" charset="2"/>
              <a:buNone/>
              <a:defRPr/>
            </a:pPr>
            <a:r>
              <a:rPr lang="en-US" sz="1800" dirty="0" smtClean="0"/>
              <a:t>Log</a:t>
            </a:r>
            <a:r>
              <a:rPr lang="en-US" sz="1800" baseline="-25000" dirty="0" smtClean="0"/>
              <a:t>10</a:t>
            </a:r>
            <a:r>
              <a:rPr lang="en-US" sz="1800" dirty="0" smtClean="0"/>
              <a:t> 10 = 1</a:t>
            </a:r>
          </a:p>
          <a:p>
            <a:pPr>
              <a:buFont typeface="Wingdings" pitchFamily="2" charset="2"/>
              <a:buNone/>
              <a:defRPr/>
            </a:pPr>
            <a:r>
              <a:rPr lang="en-US" sz="1800" dirty="0" smtClean="0"/>
              <a:t>Log</a:t>
            </a:r>
            <a:r>
              <a:rPr lang="en-US" sz="1800" baseline="-25000" dirty="0" smtClean="0"/>
              <a:t>10</a:t>
            </a:r>
            <a:r>
              <a:rPr lang="en-US" sz="1800" dirty="0" smtClean="0"/>
              <a:t> 100 = 2</a:t>
            </a:r>
          </a:p>
          <a:p>
            <a:pPr>
              <a:buFont typeface="Wingdings" pitchFamily="2" charset="2"/>
              <a:buNone/>
              <a:defRPr/>
            </a:pPr>
            <a:r>
              <a:rPr lang="en-US" sz="1800" dirty="0" smtClean="0"/>
              <a:t>Log</a:t>
            </a:r>
            <a:r>
              <a:rPr lang="en-US" sz="1800" baseline="-25000" dirty="0" smtClean="0"/>
              <a:t>10</a:t>
            </a:r>
            <a:r>
              <a:rPr lang="en-US" sz="1800" dirty="0" smtClean="0"/>
              <a:t> 1000 = 3</a:t>
            </a:r>
          </a:p>
          <a:p>
            <a:pPr>
              <a:buFont typeface="Wingdings" pitchFamily="2" charset="2"/>
              <a:buNone/>
              <a:defRPr/>
            </a:pPr>
            <a:r>
              <a:rPr lang="en-US" sz="1800" dirty="0" smtClean="0"/>
              <a:t> </a:t>
            </a:r>
          </a:p>
          <a:p>
            <a:pPr>
              <a:buFont typeface="Wingdings" pitchFamily="2" charset="2"/>
              <a:buNone/>
              <a:defRPr/>
            </a:pPr>
            <a:r>
              <a:rPr lang="en-US" sz="1800" dirty="0" smtClean="0"/>
              <a:t>Log</a:t>
            </a:r>
            <a:r>
              <a:rPr lang="en-US" sz="1800" baseline="-25000" dirty="0" smtClean="0"/>
              <a:t>3</a:t>
            </a:r>
            <a:r>
              <a:rPr lang="en-US" sz="1800" dirty="0" smtClean="0"/>
              <a:t> 27 = 3</a:t>
            </a:r>
          </a:p>
          <a:p>
            <a:pPr>
              <a:buFont typeface="Wingdings" pitchFamily="2" charset="2"/>
              <a:buNone/>
              <a:defRPr/>
            </a:pPr>
            <a:r>
              <a:rPr lang="en-US" sz="1800" dirty="0" smtClean="0"/>
              <a:t>Log</a:t>
            </a:r>
            <a:r>
              <a:rPr lang="en-US" sz="1800" baseline="-25000" dirty="0" smtClean="0"/>
              <a:t>5</a:t>
            </a:r>
            <a:r>
              <a:rPr lang="en-US" sz="1800" dirty="0" smtClean="0"/>
              <a:t> 125 = 3</a:t>
            </a:r>
          </a:p>
          <a:p>
            <a:pPr>
              <a:buFont typeface="Wingdings" pitchFamily="2" charset="2"/>
              <a:buNone/>
              <a:defRPr/>
            </a:pPr>
            <a:r>
              <a:rPr lang="en-US" sz="1800" dirty="0" smtClean="0"/>
              <a:t>Log</a:t>
            </a:r>
            <a:r>
              <a:rPr lang="en-US" sz="1800" baseline="-25000" dirty="0" smtClean="0"/>
              <a:t>4</a:t>
            </a:r>
            <a:r>
              <a:rPr lang="en-US" sz="1800" dirty="0" smtClean="0"/>
              <a:t>  16 = 2</a:t>
            </a:r>
          </a:p>
          <a:p>
            <a:pPr>
              <a:buFont typeface="Wingdings" pitchFamily="2" charset="2"/>
              <a:buNone/>
              <a:defRPr/>
            </a:pPr>
            <a:r>
              <a:rPr lang="en-US" sz="1800" dirty="0" smtClean="0"/>
              <a:t> </a:t>
            </a:r>
          </a:p>
          <a:p>
            <a:pPr>
              <a:buFont typeface="Wingdings" pitchFamily="2" charset="2"/>
              <a:buNone/>
              <a:defRPr/>
            </a:pPr>
            <a:r>
              <a:rPr lang="en-US" sz="1800" u="sng" dirty="0" smtClean="0"/>
              <a:t>Properties of Log</a:t>
            </a:r>
            <a:r>
              <a:rPr lang="en-US" sz="1800" dirty="0" smtClean="0"/>
              <a:t>: </a:t>
            </a:r>
          </a:p>
          <a:p>
            <a:pPr>
              <a:buFont typeface="Wingdings" pitchFamily="2" charset="2"/>
              <a:buNone/>
              <a:defRPr/>
            </a:pPr>
            <a:r>
              <a:rPr lang="en-US" sz="1800" dirty="0" smtClean="0"/>
              <a:t>Log  A.B = Log A + Log B</a:t>
            </a:r>
          </a:p>
          <a:p>
            <a:pPr>
              <a:buFont typeface="Wingdings" pitchFamily="2" charset="2"/>
              <a:buNone/>
              <a:defRPr/>
            </a:pPr>
            <a:r>
              <a:rPr lang="en-US" sz="1800" dirty="0" smtClean="0"/>
              <a:t>Log  A/B = Log A - Log B</a:t>
            </a:r>
          </a:p>
          <a:p>
            <a:pPr>
              <a:buFont typeface="Wingdings" pitchFamily="2" charset="2"/>
              <a:buNone/>
              <a:defRPr/>
            </a:pPr>
            <a:r>
              <a:rPr lang="en-US" sz="1800" dirty="0" smtClean="0"/>
              <a:t>Log A</a:t>
            </a:r>
            <a:r>
              <a:rPr lang="en-US" sz="1800" baseline="30000" dirty="0" smtClean="0"/>
              <a:t>B</a:t>
            </a:r>
            <a:r>
              <a:rPr lang="en-US" sz="1800" dirty="0" smtClean="0"/>
              <a:t> =  B.  Log A</a:t>
            </a:r>
          </a:p>
          <a:p>
            <a:pPr>
              <a:buFont typeface="Wingdings" pitchFamily="2" charset="2"/>
              <a:buNone/>
              <a:defRPr/>
            </a:pPr>
            <a:r>
              <a:rPr lang="en-US" sz="1800" dirty="0" smtClean="0"/>
              <a:t>			</a:t>
            </a:r>
            <a:r>
              <a:rPr lang="en-US" sz="1800" u="sng" dirty="0" smtClean="0"/>
              <a:t>Examples</a:t>
            </a:r>
            <a:r>
              <a:rPr lang="en-US" sz="1800" dirty="0" smtClean="0"/>
              <a:t>:  take log of the following:   </a:t>
            </a:r>
          </a:p>
          <a:p>
            <a:pPr>
              <a:buFont typeface="Wingdings" pitchFamily="2" charset="2"/>
              <a:buNone/>
              <a:defRPr/>
            </a:pPr>
            <a:r>
              <a:rPr lang="en-US" sz="1800" dirty="0" smtClean="0"/>
              <a:t>					75 X</a:t>
            </a:r>
            <a:r>
              <a:rPr lang="en-US" sz="1800" baseline="30000" dirty="0" smtClean="0"/>
              <a:t>4 </a:t>
            </a:r>
            <a:r>
              <a:rPr lang="en-US" sz="1800" dirty="0" smtClean="0"/>
              <a:t>Y</a:t>
            </a:r>
            <a:r>
              <a:rPr lang="en-US" sz="1800" baseline="30000" dirty="0" smtClean="0"/>
              <a:t>3</a:t>
            </a:r>
          </a:p>
          <a:p>
            <a:pPr>
              <a:buFont typeface="Wingdings" pitchFamily="2" charset="2"/>
              <a:buNone/>
              <a:defRPr/>
            </a:pPr>
            <a:r>
              <a:rPr lang="en-US" sz="1800" dirty="0" smtClean="0"/>
              <a:t>					 A</a:t>
            </a:r>
            <a:r>
              <a:rPr lang="en-US" sz="1800" baseline="30000" dirty="0" smtClean="0"/>
              <a:t>4 </a:t>
            </a:r>
            <a:r>
              <a:rPr lang="en-US" sz="1800" dirty="0" smtClean="0"/>
              <a:t>/ B</a:t>
            </a:r>
            <a:r>
              <a:rPr lang="en-US" sz="1800" baseline="30000" dirty="0" smtClean="0"/>
              <a:t>3</a:t>
            </a:r>
            <a:endParaRPr lang="en-US" sz="1800" dirty="0" smtClean="0"/>
          </a:p>
          <a:p>
            <a:pPr>
              <a:buFont typeface="Wingdings" pitchFamily="2" charset="2"/>
              <a:buNone/>
              <a:defRPr/>
            </a:pPr>
            <a:r>
              <a:rPr lang="en-US" sz="1800" dirty="0" smtClean="0"/>
              <a:t>					4 K</a:t>
            </a:r>
            <a:r>
              <a:rPr lang="en-US" sz="1800" baseline="30000" dirty="0" smtClean="0"/>
              <a:t>0.7 </a:t>
            </a:r>
            <a:r>
              <a:rPr lang="en-US" sz="1800" dirty="0" smtClean="0"/>
              <a:t>L</a:t>
            </a:r>
            <a:r>
              <a:rPr lang="en-US" sz="1800" baseline="30000" dirty="0" smtClean="0"/>
              <a:t>0.3</a:t>
            </a:r>
          </a:p>
          <a:p>
            <a:pPr>
              <a:defRPr/>
            </a:pPr>
            <a:endParaRPr lang="en-US" sz="1800" dirty="0" smtClean="0"/>
          </a:p>
          <a:p>
            <a:pPr marL="231775" indent="-231775" eaLnBrk="1" hangingPunct="1">
              <a:buFont typeface="Wingdings" pitchFamily="2" charset="2"/>
              <a:buNone/>
              <a:defRPr/>
            </a:pPr>
            <a:endParaRPr lang="en-US"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Rot="1" noChangeArrowheads="1"/>
          </p:cNvSpPr>
          <p:nvPr>
            <p:ph type="title"/>
          </p:nvPr>
        </p:nvSpPr>
        <p:spPr>
          <a:xfrm>
            <a:off x="381000" y="33338"/>
            <a:ext cx="8229600" cy="685800"/>
          </a:xfrm>
        </p:spPr>
        <p:txBody>
          <a:bodyPr/>
          <a:lstStyle/>
          <a:p>
            <a:pPr algn="l" eaLnBrk="1" hangingPunct="1"/>
            <a:r>
              <a:rPr lang="en-US" sz="2800" smtClean="0"/>
              <a:t>Log normal  =   Percent change</a:t>
            </a:r>
            <a:endParaRPr lang="en-US" sz="2800" b="0" smtClean="0"/>
          </a:p>
        </p:txBody>
      </p:sp>
      <p:sp>
        <p:nvSpPr>
          <p:cNvPr id="82947" name="Rectangle 1027"/>
          <p:cNvSpPr>
            <a:spLocks noGrp="1" noChangeArrowheads="1"/>
          </p:cNvSpPr>
          <p:nvPr>
            <p:ph type="body" idx="1"/>
          </p:nvPr>
        </p:nvSpPr>
        <p:spPr>
          <a:xfrm>
            <a:off x="381000" y="990600"/>
            <a:ext cx="8229600" cy="5486400"/>
          </a:xfrm>
        </p:spPr>
        <p:txBody>
          <a:bodyPr/>
          <a:lstStyle/>
          <a:p>
            <a:pPr>
              <a:buFont typeface="Wingdings" pitchFamily="2" charset="2"/>
              <a:buNone/>
              <a:defRPr/>
            </a:pPr>
            <a:r>
              <a:rPr lang="en-US" sz="1800" dirty="0" smtClean="0"/>
              <a:t>Log</a:t>
            </a:r>
            <a:r>
              <a:rPr lang="en-US" sz="1800" baseline="-25000" dirty="0" smtClean="0"/>
              <a:t>e</a:t>
            </a:r>
            <a:r>
              <a:rPr lang="en-US" sz="1800" dirty="0" smtClean="0"/>
              <a:t>       =  </a:t>
            </a:r>
            <a:r>
              <a:rPr lang="en-US" sz="1800" dirty="0" err="1" smtClean="0"/>
              <a:t>Ln</a:t>
            </a:r>
            <a:endParaRPr lang="en-US" sz="1800" dirty="0" smtClean="0"/>
          </a:p>
          <a:p>
            <a:pPr>
              <a:buFont typeface="Wingdings" pitchFamily="2" charset="2"/>
              <a:buNone/>
              <a:defRPr/>
            </a:pPr>
            <a:r>
              <a:rPr lang="en-US" sz="1800" dirty="0" smtClean="0"/>
              <a:t>(e = 2.7182718….)  comes from: </a:t>
            </a:r>
          </a:p>
          <a:p>
            <a:pPr>
              <a:buFont typeface="Wingdings" pitchFamily="2" charset="2"/>
              <a:buNone/>
              <a:defRPr/>
            </a:pPr>
            <a:r>
              <a:rPr lang="en-US" sz="1800" u="sng" dirty="0" smtClean="0"/>
              <a:t>X   		(1+ 1/x)</a:t>
            </a:r>
            <a:r>
              <a:rPr lang="en-US" sz="1800" u="sng" baseline="30000" dirty="0" smtClean="0"/>
              <a:t>x</a:t>
            </a:r>
            <a:endParaRPr lang="en-US" sz="1800" dirty="0" smtClean="0"/>
          </a:p>
          <a:p>
            <a:pPr>
              <a:buFont typeface="Wingdings" pitchFamily="2" charset="2"/>
              <a:buNone/>
              <a:defRPr/>
            </a:pPr>
            <a:r>
              <a:rPr lang="en-US" sz="1800" dirty="0" smtClean="0"/>
              <a:t>1			2</a:t>
            </a:r>
          </a:p>
          <a:p>
            <a:pPr>
              <a:buFont typeface="Wingdings" pitchFamily="2" charset="2"/>
              <a:buNone/>
              <a:defRPr/>
            </a:pPr>
            <a:r>
              <a:rPr lang="en-US" sz="1800" dirty="0" smtClean="0"/>
              <a:t>10			2.593</a:t>
            </a:r>
          </a:p>
          <a:p>
            <a:pPr>
              <a:buFont typeface="Wingdings" pitchFamily="2" charset="2"/>
              <a:buNone/>
              <a:defRPr/>
            </a:pPr>
            <a:r>
              <a:rPr lang="en-US" sz="1800" dirty="0" smtClean="0"/>
              <a:t>100		2.704</a:t>
            </a:r>
          </a:p>
          <a:p>
            <a:pPr>
              <a:buFont typeface="Wingdings" pitchFamily="2" charset="2"/>
              <a:buNone/>
              <a:defRPr/>
            </a:pPr>
            <a:r>
              <a:rPr lang="en-US" sz="1800" dirty="0" smtClean="0"/>
              <a:t>1,000		2.7169</a:t>
            </a:r>
          </a:p>
          <a:p>
            <a:pPr>
              <a:buFont typeface="Wingdings" pitchFamily="2" charset="2"/>
              <a:buNone/>
              <a:defRPr/>
            </a:pPr>
            <a:r>
              <a:rPr lang="en-US" sz="1800" dirty="0" smtClean="0"/>
              <a:t>…</a:t>
            </a:r>
          </a:p>
          <a:p>
            <a:pPr>
              <a:buFont typeface="Wingdings" pitchFamily="2" charset="2"/>
              <a:buNone/>
              <a:defRPr/>
            </a:pPr>
            <a:r>
              <a:rPr lang="en-US" sz="1800" dirty="0" smtClean="0"/>
              <a:t>1,000,000	2.7182718…</a:t>
            </a:r>
          </a:p>
          <a:p>
            <a:pPr>
              <a:buFont typeface="Wingdings" pitchFamily="2" charset="2"/>
              <a:buNone/>
              <a:defRPr/>
            </a:pPr>
            <a:r>
              <a:rPr lang="en-US" sz="1800" dirty="0" smtClean="0"/>
              <a:t> </a:t>
            </a:r>
          </a:p>
          <a:p>
            <a:pPr>
              <a:buFont typeface="Wingdings" pitchFamily="2" charset="2"/>
              <a:buNone/>
              <a:defRPr/>
            </a:pPr>
            <a:r>
              <a:rPr lang="en-US" sz="1800" u="sng" dirty="0" smtClean="0"/>
              <a:t>Why “</a:t>
            </a:r>
            <a:r>
              <a:rPr lang="en-US" sz="1800" u="sng" dirty="0" err="1" smtClean="0"/>
              <a:t>ln</a:t>
            </a:r>
            <a:r>
              <a:rPr lang="en-US" sz="1800" u="sng" dirty="0" smtClean="0"/>
              <a:t> x” = “% of x”</a:t>
            </a:r>
          </a:p>
          <a:p>
            <a:pPr>
              <a:buFont typeface="Wingdings" pitchFamily="2" charset="2"/>
              <a:buNone/>
              <a:defRPr/>
            </a:pPr>
            <a:r>
              <a:rPr lang="en-US" sz="1800" dirty="0" smtClean="0"/>
              <a:t>Y = </a:t>
            </a:r>
            <a:r>
              <a:rPr lang="en-US" sz="1800" dirty="0" err="1" smtClean="0"/>
              <a:t>ln</a:t>
            </a:r>
            <a:r>
              <a:rPr lang="en-US" sz="1800" dirty="0" smtClean="0"/>
              <a:t> x</a:t>
            </a:r>
          </a:p>
          <a:p>
            <a:pPr>
              <a:buFont typeface="Wingdings" pitchFamily="2" charset="2"/>
              <a:buNone/>
              <a:defRPr/>
            </a:pPr>
            <a:r>
              <a:rPr lang="en-US" sz="1800" dirty="0" err="1" smtClean="0"/>
              <a:t>dy</a:t>
            </a:r>
            <a:r>
              <a:rPr lang="en-US" sz="1800" dirty="0" smtClean="0"/>
              <a:t>/</a:t>
            </a:r>
            <a:r>
              <a:rPr lang="en-US" sz="1800" dirty="0" err="1" smtClean="0"/>
              <a:t>dx</a:t>
            </a:r>
            <a:r>
              <a:rPr lang="en-US" sz="1800" dirty="0" smtClean="0"/>
              <a:t> = 1/x</a:t>
            </a:r>
          </a:p>
          <a:p>
            <a:pPr>
              <a:buFont typeface="Wingdings" pitchFamily="2" charset="2"/>
              <a:buNone/>
              <a:defRPr/>
            </a:pPr>
            <a:r>
              <a:rPr lang="en-US" sz="1800" dirty="0" err="1" smtClean="0"/>
              <a:t>dy</a:t>
            </a:r>
            <a:r>
              <a:rPr lang="en-US" sz="1800" dirty="0" smtClean="0"/>
              <a:t> = </a:t>
            </a:r>
            <a:r>
              <a:rPr lang="en-US" sz="1800" dirty="0" err="1" smtClean="0"/>
              <a:t>dx</a:t>
            </a:r>
            <a:r>
              <a:rPr lang="en-US" sz="1800" dirty="0" smtClean="0"/>
              <a:t>/x = </a:t>
            </a:r>
            <a:r>
              <a:rPr lang="en-US" sz="1800" dirty="0" err="1" smtClean="0"/>
              <a:t>Δx</a:t>
            </a:r>
            <a:r>
              <a:rPr lang="en-US" sz="1800" dirty="0" smtClean="0"/>
              <a:t>/x = (x2-x1)/x = percent change!</a:t>
            </a:r>
          </a:p>
          <a:p>
            <a:pPr marL="231775" indent="-231775" eaLnBrk="1" hangingPunct="1">
              <a:buFont typeface="Wingdings" pitchFamily="2" charset="2"/>
              <a:buNone/>
              <a:defRPr/>
            </a:pPr>
            <a:endParaRPr lang="en-US" sz="2000" dirty="0" smtClean="0"/>
          </a:p>
          <a:p>
            <a:pPr marL="231775" indent="-231775" eaLnBrk="1" hangingPunct="1">
              <a:buFont typeface="Wingdings" pitchFamily="2" charset="2"/>
              <a:buNone/>
              <a:defRPr/>
            </a:pPr>
            <a:r>
              <a:rPr lang="en-US" sz="2000" dirty="0" smtClean="0"/>
              <a:t>Economic Growth model:  Y = f { K, L, H, T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dirty="0" smtClean="0"/>
              <a:t>Example Using Slope</a:t>
            </a:r>
          </a:p>
        </p:txBody>
      </p:sp>
      <p:sp>
        <p:nvSpPr>
          <p:cNvPr id="82947" name="Content Placeholder 2"/>
          <p:cNvSpPr>
            <a:spLocks noGrp="1"/>
          </p:cNvSpPr>
          <p:nvPr>
            <p:ph idx="1"/>
          </p:nvPr>
        </p:nvSpPr>
        <p:spPr/>
        <p:txBody>
          <a:bodyPr>
            <a:normAutofit lnSpcReduction="10000"/>
          </a:bodyPr>
          <a:lstStyle/>
          <a:p>
            <a:pPr>
              <a:buFont typeface="Wingdings" pitchFamily="2" charset="2"/>
              <a:buNone/>
            </a:pPr>
            <a:endParaRPr lang="en-US" sz="1600" dirty="0" smtClean="0"/>
          </a:p>
          <a:p>
            <a:pPr>
              <a:buFont typeface="Wingdings" pitchFamily="2" charset="2"/>
              <a:buNone/>
            </a:pPr>
            <a:endParaRPr lang="en-US" sz="1600" dirty="0" smtClean="0"/>
          </a:p>
          <a:p>
            <a:pPr>
              <a:buFont typeface="Wingdings" pitchFamily="2" charset="2"/>
              <a:buNone/>
            </a:pPr>
            <a:r>
              <a:rPr lang="en-US" sz="1600" dirty="0" smtClean="0"/>
              <a:t>1)  Consumption and Income data as follows:</a:t>
            </a:r>
          </a:p>
          <a:p>
            <a:pPr>
              <a:buFont typeface="Wingdings" pitchFamily="2" charset="2"/>
              <a:buNone/>
            </a:pPr>
            <a:r>
              <a:rPr lang="en-US" sz="1600" dirty="0" smtClean="0"/>
              <a:t>			</a:t>
            </a:r>
            <a:r>
              <a:rPr lang="en-US" sz="1600" u="sng" dirty="0" smtClean="0"/>
              <a:t>GDP ($</a:t>
            </a:r>
            <a:r>
              <a:rPr lang="en-US" sz="1600" u="sng" dirty="0" err="1" smtClean="0"/>
              <a:t>bn</a:t>
            </a:r>
            <a:r>
              <a:rPr lang="en-US" sz="1600" u="sng" dirty="0" smtClean="0"/>
              <a:t>) (Y)	Consumption Spending  (C )</a:t>
            </a:r>
          </a:p>
          <a:p>
            <a:pPr>
              <a:buFont typeface="Wingdings" pitchFamily="2" charset="2"/>
              <a:buNone/>
            </a:pPr>
            <a:r>
              <a:rPr lang="en-US" sz="1600" dirty="0" smtClean="0"/>
              <a:t>	2009		$10,722		$9,846</a:t>
            </a:r>
          </a:p>
          <a:p>
            <a:pPr>
              <a:buFont typeface="Wingdings" pitchFamily="2" charset="2"/>
              <a:buNone/>
            </a:pPr>
            <a:r>
              <a:rPr lang="en-US" sz="1600" dirty="0" smtClean="0"/>
              <a:t>	2012		$12,931		$11,120</a:t>
            </a:r>
          </a:p>
          <a:p>
            <a:pPr>
              <a:buFont typeface="Wingdings" pitchFamily="2" charset="2"/>
              <a:buAutoNum type="alphaLcParenR"/>
            </a:pPr>
            <a:r>
              <a:rPr lang="en-US" sz="1600" dirty="0" smtClean="0"/>
              <a:t>Find the equation to represent the consumption function: C = a + b. Y</a:t>
            </a:r>
          </a:p>
          <a:p>
            <a:pPr>
              <a:buFont typeface="Wingdings" pitchFamily="2" charset="2"/>
              <a:buAutoNum type="alphaLcParenR"/>
            </a:pPr>
            <a:r>
              <a:rPr lang="en-US" sz="1600" dirty="0" smtClean="0"/>
              <a:t>Predict an estimate for 2014 Spending when the GDP reached $14,000 billion (or $14 trillion).</a:t>
            </a:r>
          </a:p>
          <a:p>
            <a:pPr>
              <a:buFont typeface="Wingdings" pitchFamily="2" charset="2"/>
              <a:buNone/>
            </a:pPr>
            <a:endParaRPr lang="en-US" sz="1600" dirty="0" smtClean="0"/>
          </a:p>
          <a:p>
            <a:pPr>
              <a:buFont typeface="Wingdings" pitchFamily="2" charset="2"/>
              <a:buNone/>
            </a:pPr>
            <a:endParaRPr lang="en-US" sz="1600" dirty="0" smtClean="0"/>
          </a:p>
          <a:p>
            <a:pPr>
              <a:buFont typeface="Wingdings" pitchFamily="2" charset="2"/>
              <a:buAutoNum type="arabicParenR" startAt="2"/>
            </a:pPr>
            <a:r>
              <a:rPr lang="en-US" sz="1600" dirty="0" smtClean="0"/>
              <a:t>Consider the coffee production in Brazil:</a:t>
            </a:r>
          </a:p>
          <a:p>
            <a:pPr>
              <a:buFont typeface="Wingdings" pitchFamily="2" charset="2"/>
              <a:buNone/>
            </a:pPr>
            <a:r>
              <a:rPr lang="en-US" sz="1600" dirty="0" smtClean="0"/>
              <a:t>			</a:t>
            </a:r>
            <a:r>
              <a:rPr lang="en-US" sz="1600" u="sng" dirty="0" smtClean="0"/>
              <a:t>quantity produced (‘000 tons)	   	Price per ton ($)</a:t>
            </a:r>
          </a:p>
          <a:p>
            <a:pPr>
              <a:buFont typeface="Wingdings" pitchFamily="2" charset="2"/>
              <a:buNone/>
            </a:pPr>
            <a:r>
              <a:rPr lang="en-US" sz="1600" dirty="0" smtClean="0"/>
              <a:t>	2009		2,440				$9,846</a:t>
            </a:r>
          </a:p>
          <a:p>
            <a:pPr>
              <a:buFont typeface="Wingdings" pitchFamily="2" charset="2"/>
              <a:buNone/>
            </a:pPr>
            <a:r>
              <a:rPr lang="en-US" sz="1600" dirty="0" smtClean="0"/>
              <a:t>	2012		3,037				$7,120</a:t>
            </a:r>
          </a:p>
          <a:p>
            <a:pPr>
              <a:buFont typeface="Wingdings" pitchFamily="2" charset="2"/>
              <a:buNone/>
            </a:pPr>
            <a:endParaRPr lang="en-US" sz="1600" dirty="0" smtClean="0"/>
          </a:p>
          <a:p>
            <a:pPr>
              <a:buFont typeface="Wingdings" pitchFamily="2" charset="2"/>
              <a:buAutoNum type="alphaLcParenR"/>
            </a:pPr>
            <a:r>
              <a:rPr lang="en-US" sz="1600" dirty="0" smtClean="0"/>
              <a:t>Put the coffee production in graph.</a:t>
            </a:r>
          </a:p>
          <a:p>
            <a:pPr>
              <a:buFont typeface="Wingdings" pitchFamily="2" charset="2"/>
              <a:buAutoNum type="alphaLcParenR"/>
            </a:pPr>
            <a:r>
              <a:rPr lang="en-US" sz="1600" dirty="0" smtClean="0"/>
              <a:t>Find the equation to represent the coffee market in Brazil.</a:t>
            </a:r>
          </a:p>
          <a:p>
            <a:pPr>
              <a:buFont typeface="Wingdings" pitchFamily="2" charset="2"/>
              <a:buAutoNum type="alphaLcParenR"/>
            </a:pPr>
            <a:endParaRPr lang="en-US" sz="1600" dirty="0" smtClean="0"/>
          </a:p>
          <a:p>
            <a:pPr>
              <a:buFont typeface="Wingdings" pitchFamily="2" charset="2"/>
              <a:buNone/>
            </a:pPr>
            <a:endParaRPr lang="en-US" sz="1600" dirty="0" smtClean="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Models in Economics</a:t>
            </a:r>
          </a:p>
        </p:txBody>
      </p:sp>
      <p:sp>
        <p:nvSpPr>
          <p:cNvPr id="3" name="Content Placeholder 2"/>
          <p:cNvSpPr>
            <a:spLocks noGrp="1"/>
          </p:cNvSpPr>
          <p:nvPr>
            <p:ph idx="1"/>
          </p:nvPr>
        </p:nvSpPr>
        <p:spPr>
          <a:xfrm>
            <a:off x="228600" y="990600"/>
            <a:ext cx="8839200" cy="3505200"/>
          </a:xfrm>
        </p:spPr>
        <p:txBody>
          <a:bodyPr/>
          <a:lstStyle/>
          <a:p>
            <a:r>
              <a:rPr lang="en-US" sz="2800" dirty="0" smtClean="0">
                <a:solidFill>
                  <a:srgbClr val="990033"/>
                </a:solidFill>
              </a:rPr>
              <a:t>Model</a:t>
            </a:r>
            <a:r>
              <a:rPr lang="en-US" sz="2800" dirty="0">
                <a:solidFill>
                  <a:srgbClr val="990033"/>
                </a:solidFill>
              </a:rPr>
              <a:t>:</a:t>
            </a:r>
            <a:r>
              <a:rPr lang="en-US" sz="2800" b="0" dirty="0" smtClean="0"/>
              <a:t> a simplified</a:t>
            </a:r>
            <a:r>
              <a:rPr lang="en-US" sz="2800" b="0" dirty="0"/>
              <a:t> </a:t>
            </a:r>
            <a:r>
              <a:rPr lang="en-US" sz="2800" b="0" dirty="0" smtClean="0"/>
              <a:t>representation </a:t>
            </a:r>
            <a:r>
              <a:rPr lang="en-US" sz="2800" b="0" dirty="0"/>
              <a:t>of a real </a:t>
            </a:r>
            <a:r>
              <a:rPr lang="en-US" sz="2800" b="0" dirty="0" smtClean="0"/>
              <a:t>situation that </a:t>
            </a:r>
            <a:r>
              <a:rPr lang="en-US" sz="2800" b="0" dirty="0"/>
              <a:t>is used to better </a:t>
            </a:r>
            <a:r>
              <a:rPr lang="en-US" sz="2800" b="0" dirty="0" smtClean="0"/>
              <a:t>understand real-life </a:t>
            </a:r>
            <a:r>
              <a:rPr lang="en-US" sz="2800" b="0" dirty="0"/>
              <a:t>situations</a:t>
            </a:r>
            <a:r>
              <a:rPr lang="en-US" sz="2800" b="0" dirty="0" smtClean="0"/>
              <a:t>.</a:t>
            </a:r>
          </a:p>
          <a:p>
            <a:r>
              <a:rPr lang="en-US" sz="2800" b="0" dirty="0" smtClean="0"/>
              <a:t>The danger of Faulty Assumptions:</a:t>
            </a:r>
          </a:p>
          <a:p>
            <a:r>
              <a:rPr lang="en-US" sz="2800" b="0" dirty="0" smtClean="0"/>
              <a:t>-include wrong variables</a:t>
            </a:r>
          </a:p>
          <a:p>
            <a:r>
              <a:rPr lang="en-US" sz="2800" b="0" dirty="0" smtClean="0"/>
              <a:t>-exclude important variables</a:t>
            </a:r>
          </a:p>
          <a:p>
            <a:endParaRPr lang="en-US" dirty="0"/>
          </a:p>
        </p:txBody>
      </p:sp>
      <p:pic>
        <p:nvPicPr>
          <p:cNvPr id="3074" name="Picture 2" descr="http://www.sxc.hu/pic/l/t/th/theswedish/1207518_65204033.jpg"/>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5562600" y="1828800"/>
            <a:ext cx="3581400" cy="20574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04800" y="5181600"/>
            <a:ext cx="8610600" cy="1015663"/>
          </a:xfrm>
          <a:prstGeom prst="rect">
            <a:avLst/>
          </a:prstGeom>
          <a:noFill/>
        </p:spPr>
        <p:txBody>
          <a:bodyPr wrap="square" rtlCol="0">
            <a:spAutoFit/>
          </a:bodyPr>
          <a:lstStyle/>
          <a:p>
            <a:r>
              <a:rPr lang="en-US" sz="2000" dirty="0" smtClean="0">
                <a:latin typeface="Candara" pitchFamily="34" charset="0"/>
              </a:rPr>
              <a:t>Setup a model for  a “Blockbuster Movie”.  Find two variables that have positive correlations and two variables that might have negative correlations to the subject.</a:t>
            </a:r>
            <a:endParaRPr lang="en-US" sz="2000" dirty="0">
              <a:latin typeface="Candara" pitchFamily="34" charset="0"/>
            </a:endParaRPr>
          </a:p>
        </p:txBody>
      </p:sp>
      <p:sp>
        <p:nvSpPr>
          <p:cNvPr id="7" name="TextBox 6"/>
          <p:cNvSpPr txBox="1"/>
          <p:nvPr/>
        </p:nvSpPr>
        <p:spPr>
          <a:xfrm>
            <a:off x="304800" y="4267200"/>
            <a:ext cx="7543800" cy="707886"/>
          </a:xfrm>
          <a:prstGeom prst="rect">
            <a:avLst/>
          </a:prstGeom>
          <a:noFill/>
        </p:spPr>
        <p:txBody>
          <a:bodyPr wrap="square" rtlCol="0">
            <a:spAutoFit/>
          </a:bodyPr>
          <a:lstStyle/>
          <a:p>
            <a:r>
              <a:rPr lang="en-US" sz="2000" b="1" i="1" dirty="0" smtClean="0">
                <a:solidFill>
                  <a:schemeClr val="tx1">
                    <a:lumMod val="75000"/>
                    <a:lumOff val="25000"/>
                  </a:schemeClr>
                </a:solidFill>
                <a:latin typeface="Candara" pitchFamily="34" charset="0"/>
              </a:rPr>
              <a:t>We try to treat economics as close to a laboratory science as possible</a:t>
            </a:r>
            <a:r>
              <a:rPr lang="en-US" sz="2000" dirty="0" smtClean="0">
                <a:solidFill>
                  <a:schemeClr val="tx1">
                    <a:lumMod val="65000"/>
                    <a:lumOff val="35000"/>
                  </a:schemeClr>
                </a:solidFill>
                <a:latin typeface="Candara" pitchFamily="34" charset="0"/>
              </a:rPr>
              <a:t>—</a:t>
            </a:r>
            <a:r>
              <a:rPr lang="en-US" sz="2000" b="1" i="1" dirty="0" smtClean="0">
                <a:solidFill>
                  <a:schemeClr val="tx1">
                    <a:lumMod val="75000"/>
                    <a:lumOff val="25000"/>
                  </a:schemeClr>
                </a:solidFill>
                <a:latin typeface="Candara" pitchFamily="34" charset="0"/>
              </a:rPr>
              <a:t>with </a:t>
            </a:r>
            <a:r>
              <a:rPr lang="en-US" sz="2000" b="1" i="1" u="sng" dirty="0" smtClean="0">
                <a:solidFill>
                  <a:schemeClr val="tx1">
                    <a:lumMod val="75000"/>
                    <a:lumOff val="25000"/>
                  </a:schemeClr>
                </a:solidFill>
                <a:latin typeface="Candara" pitchFamily="34" charset="0"/>
              </a:rPr>
              <a:t>only one variable allowed to change at a time</a:t>
            </a:r>
            <a:endParaRPr lang="en-US" sz="2000" b="1" i="1" u="sng" dirty="0">
              <a:solidFill>
                <a:schemeClr val="tx1">
                  <a:lumMod val="75000"/>
                  <a:lumOff val="25000"/>
                </a:schemeClr>
              </a:solidFill>
              <a:latin typeface="Candara" pitchFamily="34" charset="0"/>
            </a:endParaRPr>
          </a:p>
        </p:txBody>
      </p:sp>
      <p:sp>
        <p:nvSpPr>
          <p:cNvPr id="8" name="TextBox 7"/>
          <p:cNvSpPr txBox="1"/>
          <p:nvPr/>
        </p:nvSpPr>
        <p:spPr>
          <a:xfrm>
            <a:off x="0" y="3733800"/>
            <a:ext cx="9144000" cy="923330"/>
          </a:xfrm>
          <a:prstGeom prst="rect">
            <a:avLst/>
          </a:prstGeom>
          <a:noFill/>
        </p:spPr>
        <p:txBody>
          <a:bodyPr wrap="square" rtlCol="0">
            <a:spAutoFit/>
          </a:bodyPr>
          <a:lstStyle/>
          <a:p>
            <a:r>
              <a:rPr lang="en-US" i="1" dirty="0" smtClean="0">
                <a:solidFill>
                  <a:srgbClr val="FF0000"/>
                </a:solidFill>
              </a:rPr>
              <a:t>Ceteris Paribus: cet. par. </a:t>
            </a:r>
          </a:p>
          <a:p>
            <a:r>
              <a:rPr lang="en-US" i="1" dirty="0" smtClean="0">
                <a:solidFill>
                  <a:srgbClr val="990033"/>
                </a:solidFill>
              </a:rPr>
              <a:t>Other things equal </a:t>
            </a:r>
            <a:r>
              <a:rPr lang="en-US" dirty="0" smtClean="0">
                <a:solidFill>
                  <a:srgbClr val="990033"/>
                </a:solidFill>
              </a:rPr>
              <a:t>assumption: </a:t>
            </a:r>
            <a:r>
              <a:rPr lang="en-US" dirty="0" smtClean="0"/>
              <a:t>all other relevant factors remain unchanged.</a:t>
            </a:r>
          </a:p>
          <a:p>
            <a:endParaRPr lang="en-US" i="1" dirty="0">
              <a:solidFill>
                <a:srgbClr val="FF0000"/>
              </a:solidFill>
            </a:endParaRPr>
          </a:p>
        </p:txBody>
      </p:sp>
    </p:spTree>
    <p:extLst>
      <p:ext uri="{BB962C8B-B14F-4D97-AF65-F5344CB8AC3E}">
        <p14:creationId xmlns:p14="http://schemas.microsoft.com/office/powerpoint/2010/main" xmlns="" val="368254831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278bcee4bdde9764bca9e2716b89732e4676b"/>
</p:tagLst>
</file>

<file path=ppt/theme/theme1.xml><?xml version="1.0" encoding="utf-8"?>
<a:theme xmlns:a="http://schemas.openxmlformats.org/drawingml/2006/main" name="newer Krugman PPT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newer Krugman 3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Krugman 3e main content">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Krugman 3e titles etc">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Krugman 3e practic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Krugman 3e business cas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Krugman 3e discussion">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Krugman 3e Pitfalls">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west 2e theme">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Custom 1">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Stone ppt Theme1">
  <a:themeElements>
    <a:clrScheme name="Custom 2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ustom Design">
  <a:themeElements>
    <a:clrScheme name="Krugman 3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C3D6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newer Krugman PPT theme</Template>
  <TotalTime>3389</TotalTime>
  <Words>1735</Words>
  <Application>Microsoft Office PowerPoint</Application>
  <PresentationFormat>On-screen Show (4:3)</PresentationFormat>
  <Paragraphs>142</Paragraphs>
  <Slides>12</Slides>
  <Notes>9</Notes>
  <HiddenSlides>0</HiddenSlides>
  <MMClips>0</MMClips>
  <ScaleCrop>false</ScaleCrop>
  <HeadingPairs>
    <vt:vector size="4" baseType="variant">
      <vt:variant>
        <vt:lpstr>Theme</vt:lpstr>
      </vt:variant>
      <vt:variant>
        <vt:i4>18</vt:i4>
      </vt:variant>
      <vt:variant>
        <vt:lpstr>Slide Titles</vt:lpstr>
      </vt:variant>
      <vt:variant>
        <vt:i4>12</vt:i4>
      </vt:variant>
    </vt:vector>
  </HeadingPairs>
  <TitlesOfParts>
    <vt:vector size="30" baseType="lpstr">
      <vt:lpstr>newer Krugman PPT theme</vt:lpstr>
      <vt:lpstr>2_Custom Design</vt:lpstr>
      <vt:lpstr>1_Custom Design</vt:lpstr>
      <vt:lpstr>4_Custom Design</vt:lpstr>
      <vt:lpstr>Newest 2e theme</vt:lpstr>
      <vt:lpstr>7_Stone ppt Theme1</vt:lpstr>
      <vt:lpstr>8_Stone ppt Theme1</vt:lpstr>
      <vt:lpstr>9_Stone ppt Theme1</vt:lpstr>
      <vt:lpstr>Custom Design</vt:lpstr>
      <vt:lpstr>newer Krugman 3e theme</vt:lpstr>
      <vt:lpstr>Krugman 3e main content</vt:lpstr>
      <vt:lpstr>3_Custom Design</vt:lpstr>
      <vt:lpstr>5_Custom Design</vt:lpstr>
      <vt:lpstr>Krugman 3e titles etc</vt:lpstr>
      <vt:lpstr>Krugman 3e practice</vt:lpstr>
      <vt:lpstr>Krugman 3e business case</vt:lpstr>
      <vt:lpstr>Krugman 3e discussion</vt:lpstr>
      <vt:lpstr>Krugman 3e Pitfalls</vt:lpstr>
      <vt:lpstr>Using Graph  -  Two Variables</vt:lpstr>
      <vt:lpstr>Slide 2</vt:lpstr>
      <vt:lpstr>Slide 3</vt:lpstr>
      <vt:lpstr>Slide 4</vt:lpstr>
      <vt:lpstr>Slide 5</vt:lpstr>
      <vt:lpstr>The Power of Log</vt:lpstr>
      <vt:lpstr>Log normal  =   Percent change</vt:lpstr>
      <vt:lpstr>Example Using Slope</vt:lpstr>
      <vt:lpstr>Models in Economics</vt:lpstr>
      <vt:lpstr>Using Models: Positive Versus Normative Economics</vt:lpstr>
      <vt:lpstr>Positive statement or Normative?</vt:lpstr>
      <vt:lpstr>Exercise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Solina Lindahl</dc:creator>
  <cp:lastModifiedBy>sicomblang</cp:lastModifiedBy>
  <cp:revision>86</cp:revision>
  <dcterms:created xsi:type="dcterms:W3CDTF">2012-06-19T18:43:36Z</dcterms:created>
  <dcterms:modified xsi:type="dcterms:W3CDTF">2016-01-03T04:32:29Z</dcterms:modified>
</cp:coreProperties>
</file>